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82" r:id="rId3"/>
    <p:sldId id="257" r:id="rId4"/>
    <p:sldId id="263" r:id="rId5"/>
    <p:sldId id="264" r:id="rId6"/>
    <p:sldId id="275" r:id="rId7"/>
    <p:sldId id="259" r:id="rId8"/>
    <p:sldId id="265" r:id="rId9"/>
    <p:sldId id="261" r:id="rId10"/>
    <p:sldId id="258" r:id="rId11"/>
    <p:sldId id="266" r:id="rId12"/>
    <p:sldId id="267" r:id="rId13"/>
    <p:sldId id="269" r:id="rId14"/>
    <p:sldId id="270" r:id="rId15"/>
    <p:sldId id="274" r:id="rId16"/>
    <p:sldId id="271" r:id="rId17"/>
    <p:sldId id="262" r:id="rId18"/>
    <p:sldId id="272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CCFF66"/>
    <a:srgbClr val="FFCC66"/>
    <a:srgbClr val="66FFFF"/>
    <a:srgbClr val="FF99FF"/>
    <a:srgbClr val="FFFF99"/>
    <a:srgbClr val="FF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851D196-39F8-4A46-99AA-4FBA2C0045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9AEA34-7269-445A-B99E-ACE7DC7BA0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F7B0C0-FA59-4DFC-8E15-08E612ECC9E8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380E7F4F-BFD5-44DB-BC8F-ABCB6CB3FF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4BB3F50A-84FE-4079-9361-592B70336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9265DD-4440-40FB-8BF2-EC43DC43B9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E8DD77-EE85-4F50-BB5D-49ADD5C53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A8285C-B102-4A6C-B4F6-FBDD3345CF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68DC9A9C-CBF9-4ECA-B868-65F08E818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227ACD9A-8D35-41C0-97C0-81BE74BF9B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A1B0FA58-8070-4E9F-A53D-4E0F43852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292E9C-43A4-4217-BBEA-3AE94E2E45B2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3A52B-B933-41D4-84ED-E45717EB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6AF7-13D6-4A6F-986D-768A490C9AD5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12B48D-1130-4D93-87E5-3C07A206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0E7BEF-C94A-4C5D-9F69-E8399666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349A8-1315-40DC-85C4-B5FE09300C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673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EF32AC-0212-42A1-86A0-E50E2F78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3DD2-DBE0-430D-90C8-532B8FEB188D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D63CCD-D5AA-4E8A-84B9-072832AC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F74610-FD77-40CE-A8BC-7EBB8C66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3913-16A8-49C3-8061-E1B61863E6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11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59D78E-4CBC-43C9-A798-61612235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558E-5F18-4116-B487-AB18594DBCB8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C02ED5-1532-40A6-870E-972091BC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44E420-1E09-4F12-8B0A-A3C321D3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BE5C-883A-45B5-9CD3-E18308ABEA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94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EEA714-FDFA-4226-A2DA-1B2241D2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1D16-724A-415D-A814-DB51C7600976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2D757E-6CD4-4217-B61F-AFA1653F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139807-2E7D-449E-A80B-00DC04F3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8825-B600-414C-821F-35EF568722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47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6148D4-D1AE-4EBF-A5EF-DA0C42C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83B8-E40F-4D18-A3B2-7DAA1E45B2E3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B5807B-2CC3-4A66-A271-36AD8338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C49CE6-02DE-47C6-8A98-F7F7D32F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3179-0D99-43C2-9E68-37C04C7547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42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4B9B11B-C169-4B71-9E45-CB1BB21F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945B-6114-4254-A0A3-A9FA50A8A668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DD52C6B-6AA4-4FF4-AF3A-17DC90DB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B2460AB-F390-4374-9D95-421D2D96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FAF0-552C-452A-A49C-8179759839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21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B5961163-8986-4ACE-8BE3-75F3C49F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77D4-91E6-4D44-BDC8-A3F8EBCE8C45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A18A4CE1-F5E2-44C1-B5CE-C02A1FDA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D86523-05D4-433B-9FAC-3A3528A8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4730-D9DE-42E8-9E65-EBA7E56C23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97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299DC69B-450B-4F28-9B3E-960A7C59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8354-3FBF-488E-9C43-6CE9EC125C32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9597C3A1-D41E-4DF7-91B4-D1630DEC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538F41C-1BDF-4A65-9913-35A95369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5695-F504-4D86-9679-0F5D766CE8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14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4D47FF14-61FE-4751-9182-C82B35F6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5F9C-A739-4296-BF24-E8AB586CC92D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5F5D05B7-5DFF-4BFF-B1EE-6304F88F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90E28E9B-FCB3-4F3E-B52A-22152DC2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F6D8-F1D8-42BD-A3CE-477526742E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034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D4CCE27-A4C1-46D0-AB1E-5CD34DB6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2564-9FFD-4DE5-BE96-52CB491B739F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879D63B-78E7-4A31-AD05-A5730AA2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9E12A0A-A9A1-4505-A020-87CCA606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946B-12E8-4068-9FBD-8BD6403D4F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561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6377A52-D931-42E3-978B-AB3DCA87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1417-29C5-4747-822E-6ADA05EA25E0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7232F8C-2653-4524-A13A-23141EB7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5D67EB4-9414-4A93-BC2D-F10A7331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5913-401F-4057-8F5C-BB7DCAF8D1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826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DDD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2588C6C2-0E06-45A7-88D0-323E70877E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2F93ACDF-41DF-4355-A96C-632F218C64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FBE02-0400-41AA-BFDB-E6C79B96F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21A0B9-F436-43A6-95E2-F3896C520087}" type="datetimeFigureOut">
              <a:rPr lang="cs-CZ"/>
              <a:pPr>
                <a:defRPr/>
              </a:pPr>
              <a:t>03.02.2021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8B6CC-AE2E-4038-8918-65954C927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9CE61E-0914-49E2-AAC7-19A2B2F84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08D8F8-94C9-4741-A4FB-435A27851B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76EE91B5-A1B8-4A1D-B0B7-766DF4A6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KOTROLA DÚ</a:t>
            </a:r>
          </a:p>
        </p:txBody>
      </p:sp>
      <p:pic>
        <p:nvPicPr>
          <p:cNvPr id="3075" name="Zástupný symbol pro obsah 3">
            <a:extLst>
              <a:ext uri="{FF2B5EF4-FFF2-40B4-BE49-F238E27FC236}">
                <a16:creationId xmlns:a16="http://schemas.microsoft.com/office/drawing/2014/main" id="{E1C53282-6B2B-4952-A4C6-64D705DDF5EF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21016" b="24249"/>
          <a:stretch>
            <a:fillRect/>
          </a:stretch>
        </p:blipFill>
        <p:spPr>
          <a:xfrm>
            <a:off x="457200" y="1773238"/>
            <a:ext cx="8362950" cy="39544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497CC618-7191-4CC5-B515-7695FF76C84D}"/>
              </a:ext>
            </a:extLst>
          </p:cNvPr>
          <p:cNvSpPr/>
          <p:nvPr/>
        </p:nvSpPr>
        <p:spPr>
          <a:xfrm>
            <a:off x="2627313" y="4508500"/>
            <a:ext cx="2305050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HOMO HABILIS</a:t>
            </a:r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81480BED-8F0E-40C8-A461-EF72CD44A73C}"/>
              </a:ext>
            </a:extLst>
          </p:cNvPr>
          <p:cNvSpPr/>
          <p:nvPr/>
        </p:nvSpPr>
        <p:spPr>
          <a:xfrm>
            <a:off x="4932363" y="1196975"/>
            <a:ext cx="2160587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HOMO SAPIENS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DD3B9938-C2DA-4756-85C7-748549DC60DD}"/>
              </a:ext>
            </a:extLst>
          </p:cNvPr>
          <p:cNvSpPr/>
          <p:nvPr/>
        </p:nvSpPr>
        <p:spPr>
          <a:xfrm>
            <a:off x="3708400" y="2852738"/>
            <a:ext cx="2159000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HOMO ERECTUS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DA627E8B-5CBC-4DA1-A7D5-7BB4FF3328BE}"/>
              </a:ext>
            </a:extLst>
          </p:cNvPr>
          <p:cNvSpPr/>
          <p:nvPr/>
        </p:nvSpPr>
        <p:spPr>
          <a:xfrm>
            <a:off x="6516688" y="2276475"/>
            <a:ext cx="2447925" cy="576263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HOMO NEANDERTHALENSIS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929FC953-922F-4412-960B-EE0B444E493B}"/>
              </a:ext>
            </a:extLst>
          </p:cNvPr>
          <p:cNvSpPr/>
          <p:nvPr/>
        </p:nvSpPr>
        <p:spPr>
          <a:xfrm>
            <a:off x="1692275" y="6021388"/>
            <a:ext cx="2519363" cy="576262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AUSTRALOPITHECUS</a:t>
            </a:r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B1D136AC-5F05-4DE6-B51D-AC1BAF4E7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/>
          <a:stretch>
            <a:fillRect/>
          </a:stretch>
        </p:blipFill>
        <p:spPr bwMode="auto">
          <a:xfrm>
            <a:off x="7308850" y="2924175"/>
            <a:ext cx="1595438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">
            <a:extLst>
              <a:ext uri="{FF2B5EF4-FFF2-40B4-BE49-F238E27FC236}">
                <a16:creationId xmlns:a16="http://schemas.microsoft.com/office/drawing/2014/main" id="{5B94C09B-FF29-424B-ACC2-7541138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29000"/>
            <a:ext cx="1454150" cy="159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>
            <a:extLst>
              <a:ext uri="{FF2B5EF4-FFF2-40B4-BE49-F238E27FC236}">
                <a16:creationId xmlns:a16="http://schemas.microsoft.com/office/drawing/2014/main" id="{A8BB1E4E-30E1-44C3-BAB4-4E89D4BB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9656" r="7831"/>
          <a:stretch>
            <a:fillRect/>
          </a:stretch>
        </p:blipFill>
        <p:spPr bwMode="auto">
          <a:xfrm>
            <a:off x="1979613" y="1773238"/>
            <a:ext cx="162083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>
            <a:extLst>
              <a:ext uri="{FF2B5EF4-FFF2-40B4-BE49-F238E27FC236}">
                <a16:creationId xmlns:a16="http://schemas.microsoft.com/office/drawing/2014/main" id="{7FF4059E-4746-4E23-AE6E-254B8198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84763"/>
            <a:ext cx="1368425" cy="149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7">
            <a:extLst>
              <a:ext uri="{FF2B5EF4-FFF2-40B4-BE49-F238E27FC236}">
                <a16:creationId xmlns:a16="http://schemas.microsoft.com/office/drawing/2014/main" id="{6DB8C58F-F42F-4570-BDE3-96DC4FCD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68900" r="33063" b="2750"/>
          <a:stretch>
            <a:fillRect/>
          </a:stretch>
        </p:blipFill>
        <p:spPr bwMode="auto">
          <a:xfrm>
            <a:off x="3276600" y="114300"/>
            <a:ext cx="15478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TextovéPole 14">
            <a:extLst>
              <a:ext uri="{FF2B5EF4-FFF2-40B4-BE49-F238E27FC236}">
                <a16:creationId xmlns:a16="http://schemas.microsoft.com/office/drawing/2014/main" id="{CFB8742D-A1F6-4497-937B-6621AB2B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589588"/>
            <a:ext cx="187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5–3 mil. let</a:t>
            </a:r>
          </a:p>
        </p:txBody>
      </p:sp>
      <p:sp>
        <p:nvSpPr>
          <p:cNvPr id="13325" name="TextovéPole 15">
            <a:extLst>
              <a:ext uri="{FF2B5EF4-FFF2-40B4-BE49-F238E27FC236}">
                <a16:creationId xmlns:a16="http://schemas.microsoft.com/office/drawing/2014/main" id="{D08D8439-F2BE-421C-B741-4FD623C2A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765175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200 tis.−nyní</a:t>
            </a:r>
          </a:p>
        </p:txBody>
      </p:sp>
      <p:sp>
        <p:nvSpPr>
          <p:cNvPr id="13326" name="TextovéPole 16">
            <a:extLst>
              <a:ext uri="{FF2B5EF4-FFF2-40B4-BE49-F238E27FC236}">
                <a16:creationId xmlns:a16="http://schemas.microsoft.com/office/drawing/2014/main" id="{6E157FA1-6B21-4F22-98C4-8331519C5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420938"/>
            <a:ext cx="2735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1 mil.–300 tis. let</a:t>
            </a:r>
          </a:p>
        </p:txBody>
      </p:sp>
      <p:sp>
        <p:nvSpPr>
          <p:cNvPr id="13327" name="TextovéPole 17">
            <a:extLst>
              <a:ext uri="{FF2B5EF4-FFF2-40B4-BE49-F238E27FC236}">
                <a16:creationId xmlns:a16="http://schemas.microsoft.com/office/drawing/2014/main" id="{55764EE8-D28C-4BF6-A127-F57B1ACE7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07670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3−1 mil. let</a:t>
            </a:r>
          </a:p>
        </p:txBody>
      </p:sp>
      <p:sp>
        <p:nvSpPr>
          <p:cNvPr id="13328" name="TextovéPole 18">
            <a:extLst>
              <a:ext uri="{FF2B5EF4-FFF2-40B4-BE49-F238E27FC236}">
                <a16:creationId xmlns:a16="http://schemas.microsoft.com/office/drawing/2014/main" id="{C531B08B-8B27-4237-A927-89F1571CB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844675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300–40 tis. let</a:t>
            </a:r>
          </a:p>
        </p:txBody>
      </p:sp>
      <p:sp>
        <p:nvSpPr>
          <p:cNvPr id="20" name="Zaoblený obdélník 19">
            <a:extLst>
              <a:ext uri="{FF2B5EF4-FFF2-40B4-BE49-F238E27FC236}">
                <a16:creationId xmlns:a16="http://schemas.microsoft.com/office/drawing/2014/main" id="{9B4EEEDC-87C7-4EEB-8977-1ABADD537C3F}"/>
              </a:ext>
            </a:extLst>
          </p:cNvPr>
          <p:cNvSpPr/>
          <p:nvPr/>
        </p:nvSpPr>
        <p:spPr>
          <a:xfrm>
            <a:off x="179388" y="188913"/>
            <a:ext cx="2736850" cy="503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Vývoj člověka</a:t>
            </a:r>
          </a:p>
        </p:txBody>
      </p:sp>
      <p:sp>
        <p:nvSpPr>
          <p:cNvPr id="13330" name="TextovéPole 23">
            <a:extLst>
              <a:ext uri="{FF2B5EF4-FFF2-40B4-BE49-F238E27FC236}">
                <a16:creationId xmlns:a16="http://schemas.microsoft.com/office/drawing/2014/main" id="{B0AB23E8-A2EC-4144-94B6-BA722D1F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4292600"/>
            <a:ext cx="1871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Slepá vývojová větev</a:t>
            </a:r>
          </a:p>
        </p:txBody>
      </p:sp>
      <p:sp>
        <p:nvSpPr>
          <p:cNvPr id="25" name="Šipka doprava 24">
            <a:extLst>
              <a:ext uri="{FF2B5EF4-FFF2-40B4-BE49-F238E27FC236}">
                <a16:creationId xmlns:a16="http://schemas.microsoft.com/office/drawing/2014/main" id="{B6E58369-7705-44E8-A2B7-EEB6E4D2C0F5}"/>
              </a:ext>
            </a:extLst>
          </p:cNvPr>
          <p:cNvSpPr/>
          <p:nvPr/>
        </p:nvSpPr>
        <p:spPr>
          <a:xfrm rot="-2880000">
            <a:off x="403225" y="4586288"/>
            <a:ext cx="515938" cy="2524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Šipka doprava 25">
            <a:extLst>
              <a:ext uri="{FF2B5EF4-FFF2-40B4-BE49-F238E27FC236}">
                <a16:creationId xmlns:a16="http://schemas.microsoft.com/office/drawing/2014/main" id="{D61FCE90-8723-41D3-962C-A6E6A67199FF}"/>
              </a:ext>
            </a:extLst>
          </p:cNvPr>
          <p:cNvSpPr/>
          <p:nvPr/>
        </p:nvSpPr>
        <p:spPr>
          <a:xfrm rot="-2880000">
            <a:off x="2636044" y="1275556"/>
            <a:ext cx="515938" cy="2508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Šipka doprava 26">
            <a:extLst>
              <a:ext uri="{FF2B5EF4-FFF2-40B4-BE49-F238E27FC236}">
                <a16:creationId xmlns:a16="http://schemas.microsoft.com/office/drawing/2014/main" id="{1E381B0B-9B54-45BA-A6FD-5ED7A67199D0}"/>
              </a:ext>
            </a:extLst>
          </p:cNvPr>
          <p:cNvSpPr/>
          <p:nvPr/>
        </p:nvSpPr>
        <p:spPr>
          <a:xfrm rot="-2880000">
            <a:off x="1339850" y="2930526"/>
            <a:ext cx="515937" cy="2524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Šipka doprava 27">
            <a:extLst>
              <a:ext uri="{FF2B5EF4-FFF2-40B4-BE49-F238E27FC236}">
                <a16:creationId xmlns:a16="http://schemas.microsoft.com/office/drawing/2014/main" id="{19056379-92C9-4945-94D8-8B86D24D0CA7}"/>
              </a:ext>
            </a:extLst>
          </p:cNvPr>
          <p:cNvSpPr/>
          <p:nvPr/>
        </p:nvSpPr>
        <p:spPr>
          <a:xfrm rot="-2880000">
            <a:off x="5948363" y="2786062"/>
            <a:ext cx="515938" cy="2524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335" name="TextovéPole 22">
            <a:extLst>
              <a:ext uri="{FF2B5EF4-FFF2-40B4-BE49-F238E27FC236}">
                <a16:creationId xmlns:a16="http://schemas.microsoft.com/office/drawing/2014/main" id="{E3FB8A4A-EA52-422D-8CD0-B4ADA2DD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7</a:t>
            </a:r>
          </a:p>
        </p:txBody>
      </p:sp>
      <p:sp>
        <p:nvSpPr>
          <p:cNvPr id="13336" name="TextovéPole 23">
            <a:extLst>
              <a:ext uri="{FF2B5EF4-FFF2-40B4-BE49-F238E27FC236}">
                <a16:creationId xmlns:a16="http://schemas.microsoft.com/office/drawing/2014/main" id="{CEAB0F69-6634-4980-B503-7FB7CBE48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24400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8</a:t>
            </a:r>
          </a:p>
        </p:txBody>
      </p:sp>
      <p:sp>
        <p:nvSpPr>
          <p:cNvPr id="13337" name="TextovéPole 28">
            <a:extLst>
              <a:ext uri="{FF2B5EF4-FFF2-40B4-BE49-F238E27FC236}">
                <a16:creationId xmlns:a16="http://schemas.microsoft.com/office/drawing/2014/main" id="{4B091303-3B2E-4A9C-9B7D-EE991307F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06863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9</a:t>
            </a:r>
          </a:p>
        </p:txBody>
      </p:sp>
      <p:sp>
        <p:nvSpPr>
          <p:cNvPr id="13338" name="TextovéPole 29">
            <a:extLst>
              <a:ext uri="{FF2B5EF4-FFF2-40B4-BE49-F238E27FC236}">
                <a16:creationId xmlns:a16="http://schemas.microsoft.com/office/drawing/2014/main" id="{13BF858A-A3F3-4D2C-A6DF-5A0D33750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12875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10</a:t>
            </a:r>
          </a:p>
        </p:txBody>
      </p:sp>
      <p:sp>
        <p:nvSpPr>
          <p:cNvPr id="13339" name="TextovéPole 30">
            <a:extLst>
              <a:ext uri="{FF2B5EF4-FFF2-40B4-BE49-F238E27FC236}">
                <a16:creationId xmlns:a16="http://schemas.microsoft.com/office/drawing/2014/main" id="{46A5514E-0841-4AC0-AD1B-56B1381B1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005263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>
            <a:extLst>
              <a:ext uri="{FF2B5EF4-FFF2-40B4-BE49-F238E27FC236}">
                <a16:creationId xmlns:a16="http://schemas.microsoft.com/office/drawing/2014/main" id="{C41B0F66-9056-4AED-815B-3C5B548A6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23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Předchůdci člověka</a:t>
            </a:r>
          </a:p>
        </p:txBody>
      </p:sp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647CF970-D498-4C07-A42E-AE363A29F03C}"/>
              </a:ext>
            </a:extLst>
          </p:cNvPr>
          <p:cNvSpPr/>
          <p:nvPr/>
        </p:nvSpPr>
        <p:spPr>
          <a:xfrm>
            <a:off x="2700338" y="188913"/>
            <a:ext cx="3743325" cy="936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AUSTRALOPITHECUS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6A5BD810-4BF6-49FB-AFFE-FE735697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2970212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470B1BA3-BD0B-48BD-B082-1AE44D7B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14720" r="11360" b="17241"/>
          <a:stretch>
            <a:fillRect/>
          </a:stretch>
        </p:blipFill>
        <p:spPr bwMode="auto">
          <a:xfrm>
            <a:off x="3348038" y="2636838"/>
            <a:ext cx="2519362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ovéPole 5">
            <a:extLst>
              <a:ext uri="{FF2B5EF4-FFF2-40B4-BE49-F238E27FC236}">
                <a16:creationId xmlns:a16="http://schemas.microsoft.com/office/drawing/2014/main" id="{11700EFC-17A7-47D5-87AA-BAEF0024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484313"/>
            <a:ext cx="2519362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před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5–3 mil. let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1F7468-E9E8-409B-BFE1-553DB49187DE}"/>
              </a:ext>
            </a:extLst>
          </p:cNvPr>
          <p:cNvSpPr txBox="1"/>
          <p:nvPr/>
        </p:nvSpPr>
        <p:spPr>
          <a:xfrm>
            <a:off x="6084888" y="1628775"/>
            <a:ext cx="2879725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Obsah mozkovny </a:t>
            </a:r>
          </a:p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380–500 cm</a:t>
            </a:r>
            <a:r>
              <a:rPr lang="cs-CZ" sz="2000" baseline="30000" dirty="0">
                <a:latin typeface="Arial" charset="0"/>
              </a:rPr>
              <a:t>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E6260E-8BA9-4262-A6EA-72E6E241B561}"/>
              </a:ext>
            </a:extLst>
          </p:cNvPr>
          <p:cNvSpPr txBox="1"/>
          <p:nvPr/>
        </p:nvSpPr>
        <p:spPr>
          <a:xfrm>
            <a:off x="6084888" y="2636838"/>
            <a:ext cx="2879725" cy="3786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2 typy: </a:t>
            </a:r>
          </a:p>
          <a:p>
            <a:pPr eaLnBrk="1" hangingPunct="1">
              <a:defRPr/>
            </a:pPr>
            <a:endParaRPr lang="cs-CZ" sz="2000" dirty="0">
              <a:latin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000" dirty="0">
                <a:latin typeface="Arial" charset="0"/>
              </a:rPr>
              <a:t> </a:t>
            </a:r>
            <a:r>
              <a:rPr lang="cs-CZ" sz="2000" b="1" dirty="0">
                <a:latin typeface="Arial" charset="0"/>
              </a:rPr>
              <a:t>Drobnější typ</a:t>
            </a:r>
            <a:r>
              <a:rPr lang="cs-CZ" sz="2000" dirty="0">
                <a:latin typeface="Arial" charset="0"/>
              </a:rPr>
              <a:t>,</a:t>
            </a:r>
            <a:r>
              <a:rPr lang="cs-CZ" sz="2000" b="1" dirty="0"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    výška 115–120 cm,   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    váha 25–35 kg.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    </a:t>
            </a:r>
            <a:r>
              <a:rPr lang="cs-CZ" sz="2000" b="1" dirty="0">
                <a:latin typeface="Arial" charset="0"/>
              </a:rPr>
              <a:t>Pravděpodobný  </a:t>
            </a:r>
          </a:p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    předchůdce rodu </a:t>
            </a:r>
          </a:p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    Homo.</a:t>
            </a:r>
          </a:p>
          <a:p>
            <a:pPr eaLnBrk="1" hangingPunct="1">
              <a:defRPr/>
            </a:pPr>
            <a:endParaRPr lang="cs-CZ" sz="2000" dirty="0">
              <a:latin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cs-CZ" sz="2000" dirty="0">
                <a:latin typeface="Arial" charset="0"/>
              </a:rPr>
              <a:t> </a:t>
            </a:r>
            <a:r>
              <a:rPr lang="cs-CZ" sz="2000" b="1" dirty="0">
                <a:latin typeface="Arial" charset="0"/>
              </a:rPr>
              <a:t>Robustní typ</a:t>
            </a:r>
            <a:r>
              <a:rPr lang="cs-CZ" sz="2000" dirty="0">
                <a:latin typeface="Arial" charset="0"/>
              </a:rPr>
              <a:t>,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    výška 135–155 cm,  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    váha 60–80 kg.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539195-8DE3-4D91-BAFB-B53C6BC48496}"/>
              </a:ext>
            </a:extLst>
          </p:cNvPr>
          <p:cNvSpPr txBox="1"/>
          <p:nvPr/>
        </p:nvSpPr>
        <p:spPr>
          <a:xfrm>
            <a:off x="179388" y="1412875"/>
            <a:ext cx="2952750" cy="1938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Pohyboval se 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po 2 končetinách těžkopádnou chůzí.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Živil se rostlinnou potravou a drobnými živočichy.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2F403E-1A30-40FD-A334-A841996AB067}"/>
              </a:ext>
            </a:extLst>
          </p:cNvPr>
          <p:cNvSpPr txBox="1"/>
          <p:nvPr/>
        </p:nvSpPr>
        <p:spPr>
          <a:xfrm>
            <a:off x="3348038" y="5805488"/>
            <a:ext cx="2519362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b="1" dirty="0">
                <a:latin typeface="Arial" charset="0"/>
              </a:rPr>
              <a:t>Žil pouze v Africe</a:t>
            </a:r>
            <a:r>
              <a:rPr lang="cs-CZ" sz="2000" dirty="0">
                <a:latin typeface="Arial" charset="0"/>
              </a:rPr>
              <a:t>.</a:t>
            </a:r>
          </a:p>
        </p:txBody>
      </p:sp>
      <p:sp>
        <p:nvSpPr>
          <p:cNvPr id="14347" name="TextovéPole 12">
            <a:extLst>
              <a:ext uri="{FF2B5EF4-FFF2-40B4-BE49-F238E27FC236}">
                <a16:creationId xmlns:a16="http://schemas.microsoft.com/office/drawing/2014/main" id="{F5A5D989-C41B-4567-A8BE-B08287CBC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12</a:t>
            </a:r>
          </a:p>
        </p:txBody>
      </p:sp>
      <p:sp>
        <p:nvSpPr>
          <p:cNvPr id="14348" name="TextovéPole 13">
            <a:extLst>
              <a:ext uri="{FF2B5EF4-FFF2-40B4-BE49-F238E27FC236}">
                <a16:creationId xmlns:a16="http://schemas.microsoft.com/office/drawing/2014/main" id="{C61F521C-CB84-4737-98A1-B7C550F6B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300663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46C78EDA-548F-458F-BDA4-02ED1EB1456C}"/>
              </a:ext>
            </a:extLst>
          </p:cNvPr>
          <p:cNvSpPr/>
          <p:nvPr/>
        </p:nvSpPr>
        <p:spPr>
          <a:xfrm>
            <a:off x="2700338" y="188913"/>
            <a:ext cx="3743325" cy="936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HOMO HABILIS</a:t>
            </a:r>
          </a:p>
          <a:p>
            <a:pPr algn="ctr" eaLnBrk="1" hangingPunct="1">
              <a:defRPr/>
            </a:pPr>
            <a:r>
              <a:rPr lang="cs-CZ" sz="2000" b="1" dirty="0">
                <a:solidFill>
                  <a:schemeClr val="tx1"/>
                </a:solidFill>
              </a:rPr>
              <a:t>Člověk zručný</a:t>
            </a:r>
          </a:p>
        </p:txBody>
      </p:sp>
      <p:sp>
        <p:nvSpPr>
          <p:cNvPr id="15363" name="TextovéPole 2">
            <a:extLst>
              <a:ext uri="{FF2B5EF4-FFF2-40B4-BE49-F238E27FC236}">
                <a16:creationId xmlns:a16="http://schemas.microsoft.com/office/drawing/2014/main" id="{DCD70744-F74A-421C-A43E-CFC857A8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23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Předchůdci člověka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B0EFCCDC-C533-4C70-AF08-A73E40DB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08363"/>
            <a:ext cx="295275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594230CE-8160-45A5-999C-B8390225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20938"/>
            <a:ext cx="2376487" cy="310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ovéPole 5">
            <a:extLst>
              <a:ext uri="{FF2B5EF4-FFF2-40B4-BE49-F238E27FC236}">
                <a16:creationId xmlns:a16="http://schemas.microsoft.com/office/drawing/2014/main" id="{1C26E877-E675-4DA5-A3F0-CD38FDAE5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412875"/>
            <a:ext cx="2376487" cy="830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před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3–1 mil. let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DE887B-00E1-4F4C-8769-C03DDAF1141C}"/>
              </a:ext>
            </a:extLst>
          </p:cNvPr>
          <p:cNvSpPr txBox="1"/>
          <p:nvPr/>
        </p:nvSpPr>
        <p:spPr>
          <a:xfrm>
            <a:off x="5940425" y="2708275"/>
            <a:ext cx="2879725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Obsah mozkovny </a:t>
            </a:r>
          </a:p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600–650 cm</a:t>
            </a:r>
            <a:r>
              <a:rPr lang="cs-CZ" sz="2000" baseline="30000" dirty="0">
                <a:latin typeface="Arial" charset="0"/>
              </a:rPr>
              <a:t>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9868A2D-4F78-4A35-AC07-2C06C676FC34}"/>
              </a:ext>
            </a:extLst>
          </p:cNvPr>
          <p:cNvSpPr txBox="1"/>
          <p:nvPr/>
        </p:nvSpPr>
        <p:spPr>
          <a:xfrm>
            <a:off x="179388" y="1844675"/>
            <a:ext cx="2952750" cy="1323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Vyráběl primitivní nástroje z kamene. 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Byl schopen vytvořit primitivní přístřešek.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A4F1F51-9BBA-4DEC-919C-AE6A16D2FF8C}"/>
              </a:ext>
            </a:extLst>
          </p:cNvPr>
          <p:cNvSpPr txBox="1"/>
          <p:nvPr/>
        </p:nvSpPr>
        <p:spPr>
          <a:xfrm>
            <a:off x="5940425" y="3644900"/>
            <a:ext cx="2879725" cy="1938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Výška 120–150 cm,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váha 30–40 kg.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Pohyboval se vzpřímeně, žil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v tlupách, sběrač, lovec.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C72BCB7-5CB0-4FD7-A539-DE7FA07D8B83}"/>
              </a:ext>
            </a:extLst>
          </p:cNvPr>
          <p:cNvSpPr txBox="1"/>
          <p:nvPr/>
        </p:nvSpPr>
        <p:spPr>
          <a:xfrm>
            <a:off x="3348038" y="5949950"/>
            <a:ext cx="5545137" cy="706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Obýval savany, řídký les, skalnatá údolí. </a:t>
            </a:r>
          </a:p>
          <a:p>
            <a:pPr algn="ctr" eaLnBrk="1" hangingPunct="1">
              <a:defRPr/>
            </a:pPr>
            <a:r>
              <a:rPr lang="cs-CZ" sz="2000" b="1" dirty="0">
                <a:latin typeface="Arial" charset="0"/>
              </a:rPr>
              <a:t>Žil v Africe.</a:t>
            </a:r>
          </a:p>
        </p:txBody>
      </p:sp>
      <p:pic>
        <p:nvPicPr>
          <p:cNvPr id="15371" name="Picture 11">
            <a:extLst>
              <a:ext uri="{FF2B5EF4-FFF2-40B4-BE49-F238E27FC236}">
                <a16:creationId xmlns:a16="http://schemas.microsoft.com/office/drawing/2014/main" id="{9189C906-7BEA-4845-8BA1-AD1CAFF9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20161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ovéPole 11">
            <a:extLst>
              <a:ext uri="{FF2B5EF4-FFF2-40B4-BE49-F238E27FC236}">
                <a16:creationId xmlns:a16="http://schemas.microsoft.com/office/drawing/2014/main" id="{DAE52AD4-9463-4D4D-89C1-53883F3B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14</a:t>
            </a:r>
          </a:p>
        </p:txBody>
      </p:sp>
      <p:sp>
        <p:nvSpPr>
          <p:cNvPr id="15373" name="TextovéPole 12">
            <a:extLst>
              <a:ext uri="{FF2B5EF4-FFF2-40B4-BE49-F238E27FC236}">
                <a16:creationId xmlns:a16="http://schemas.microsoft.com/office/drawing/2014/main" id="{25074032-C411-42DF-B423-B6C9AF824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229225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15374" name="TextovéPole 13">
            <a:extLst>
              <a:ext uri="{FF2B5EF4-FFF2-40B4-BE49-F238E27FC236}">
                <a16:creationId xmlns:a16="http://schemas.microsoft.com/office/drawing/2014/main" id="{E15A937C-40CF-47F0-8A81-B5E66708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260350"/>
            <a:ext cx="7842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Obr.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>
            <a:extLst>
              <a:ext uri="{FF2B5EF4-FFF2-40B4-BE49-F238E27FC236}">
                <a16:creationId xmlns:a16="http://schemas.microsoft.com/office/drawing/2014/main" id="{730D454B-6132-4513-A7D9-FA3E1B08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23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Předchůdci člověka</a:t>
            </a:r>
          </a:p>
        </p:txBody>
      </p:sp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1410129D-F653-40BC-AE35-4E884FBD267D}"/>
              </a:ext>
            </a:extLst>
          </p:cNvPr>
          <p:cNvSpPr/>
          <p:nvPr/>
        </p:nvSpPr>
        <p:spPr>
          <a:xfrm>
            <a:off x="2700338" y="188913"/>
            <a:ext cx="3743325" cy="936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HOMO ERECTUS</a:t>
            </a:r>
          </a:p>
          <a:p>
            <a:pPr algn="ctr" eaLnBrk="1" hangingPunct="1">
              <a:defRPr/>
            </a:pPr>
            <a:r>
              <a:rPr lang="cs-CZ" sz="2000" b="1" dirty="0">
                <a:solidFill>
                  <a:schemeClr val="tx1"/>
                </a:solidFill>
              </a:rPr>
              <a:t>Člověk vzpřímený</a:t>
            </a:r>
          </a:p>
        </p:txBody>
      </p:sp>
      <p:sp>
        <p:nvSpPr>
          <p:cNvPr id="16388" name="TextovéPole 3">
            <a:extLst>
              <a:ext uri="{FF2B5EF4-FFF2-40B4-BE49-F238E27FC236}">
                <a16:creationId xmlns:a16="http://schemas.microsoft.com/office/drawing/2014/main" id="{86708CEA-34EE-4898-98FF-C22B7D88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341438"/>
            <a:ext cx="2952750" cy="830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před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1 mil.–300 tis. let</a:t>
            </a: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D9F45248-FA2D-4FA6-B739-554B1D13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2646362" cy="330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3">
            <a:extLst>
              <a:ext uri="{FF2B5EF4-FFF2-40B4-BE49-F238E27FC236}">
                <a16:creationId xmlns:a16="http://schemas.microsoft.com/office/drawing/2014/main" id="{63646407-DCB5-4779-B0E2-69612B43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2952750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C1FAC6-1910-4563-8327-89DBDBCFD403}"/>
              </a:ext>
            </a:extLst>
          </p:cNvPr>
          <p:cNvSpPr txBox="1"/>
          <p:nvPr/>
        </p:nvSpPr>
        <p:spPr>
          <a:xfrm>
            <a:off x="6084888" y="3500438"/>
            <a:ext cx="2879725" cy="719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Obsah mozkovny </a:t>
            </a:r>
          </a:p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800–1 050 cm</a:t>
            </a:r>
            <a:r>
              <a:rPr lang="cs-CZ" sz="2000" baseline="30000" dirty="0">
                <a:latin typeface="Arial" charset="0"/>
              </a:rPr>
              <a:t>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2EDB347-43FB-405B-BE51-FE6B1880EFC9}"/>
              </a:ext>
            </a:extLst>
          </p:cNvPr>
          <p:cNvSpPr txBox="1"/>
          <p:nvPr/>
        </p:nvSpPr>
        <p:spPr>
          <a:xfrm>
            <a:off x="179388" y="1412875"/>
            <a:ext cx="2592387" cy="1630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Výška 150–170 cm,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váha 30–40 kg.</a:t>
            </a:r>
          </a:p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Vzpřímená postava, </a:t>
            </a:r>
            <a:r>
              <a:rPr lang="cs-CZ" sz="2000" dirty="0">
                <a:latin typeface="Arial" charset="0"/>
              </a:rPr>
              <a:t>rozvoj mozku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a vědomí.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604748A-864C-4999-9550-CB9BECC1BF49}"/>
              </a:ext>
            </a:extLst>
          </p:cNvPr>
          <p:cNvSpPr txBox="1"/>
          <p:nvPr/>
        </p:nvSpPr>
        <p:spPr>
          <a:xfrm>
            <a:off x="6084888" y="4292600"/>
            <a:ext cx="2879725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Používal primitivní řeč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b="1" dirty="0">
                <a:latin typeface="Arial" charset="0"/>
              </a:rPr>
              <a:t>lovil kolektivně.</a:t>
            </a:r>
          </a:p>
        </p:txBody>
      </p:sp>
      <p:pic>
        <p:nvPicPr>
          <p:cNvPr id="16394" name="Picture 4">
            <a:extLst>
              <a:ext uri="{FF2B5EF4-FFF2-40B4-BE49-F238E27FC236}">
                <a16:creationId xmlns:a16="http://schemas.microsoft.com/office/drawing/2014/main" id="{40A8F260-2AF5-475A-ACDB-A259913D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0" r="6322"/>
          <a:stretch>
            <a:fillRect/>
          </a:stretch>
        </p:blipFill>
        <p:spPr bwMode="auto">
          <a:xfrm>
            <a:off x="6732588" y="188913"/>
            <a:ext cx="21939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BB113B-749B-4F03-BE26-59DC3934C06B}"/>
              </a:ext>
            </a:extLst>
          </p:cNvPr>
          <p:cNvSpPr txBox="1"/>
          <p:nvPr/>
        </p:nvSpPr>
        <p:spPr>
          <a:xfrm>
            <a:off x="6084888" y="2997200"/>
            <a:ext cx="2879725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b="1" dirty="0">
                <a:latin typeface="Arial" charset="0"/>
              </a:rPr>
              <a:t>Používal oheň.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DACB742-D2B5-4917-82A6-7709BF53DF02}"/>
              </a:ext>
            </a:extLst>
          </p:cNvPr>
          <p:cNvSpPr txBox="1"/>
          <p:nvPr/>
        </p:nvSpPr>
        <p:spPr>
          <a:xfrm>
            <a:off x="2916238" y="5300663"/>
            <a:ext cx="5976937" cy="1323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Jako první opustil Afriku</a:t>
            </a:r>
            <a:r>
              <a:rPr lang="cs-CZ" sz="2000" dirty="0"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Žil také v Evropě (Itálii, Německu, Španělsku) – </a:t>
            </a:r>
            <a:r>
              <a:rPr lang="cs-CZ" sz="2000" b="1" dirty="0">
                <a:latin typeface="Arial" charset="0"/>
              </a:rPr>
              <a:t>člověk heidelberský.</a:t>
            </a:r>
          </a:p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V Asii (Jáva) – </a:t>
            </a:r>
            <a:r>
              <a:rPr lang="cs-CZ" sz="2000" b="1" dirty="0">
                <a:latin typeface="Arial" charset="0"/>
              </a:rPr>
              <a:t>člověk pekingský.</a:t>
            </a:r>
          </a:p>
        </p:txBody>
      </p:sp>
      <p:sp>
        <p:nvSpPr>
          <p:cNvPr id="16397" name="TextovéPole 12">
            <a:extLst>
              <a:ext uri="{FF2B5EF4-FFF2-40B4-BE49-F238E27FC236}">
                <a16:creationId xmlns:a16="http://schemas.microsoft.com/office/drawing/2014/main" id="{54694FAE-2730-4524-8930-DBD6EE60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17</a:t>
            </a:r>
          </a:p>
        </p:txBody>
      </p:sp>
      <p:sp>
        <p:nvSpPr>
          <p:cNvPr id="16398" name="TextovéPole 13">
            <a:extLst>
              <a:ext uri="{FF2B5EF4-FFF2-40B4-BE49-F238E27FC236}">
                <a16:creationId xmlns:a16="http://schemas.microsoft.com/office/drawing/2014/main" id="{8C450F15-8386-4132-B6F5-01ACD87B9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72440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18</a:t>
            </a:r>
          </a:p>
        </p:txBody>
      </p:sp>
      <p:sp>
        <p:nvSpPr>
          <p:cNvPr id="16399" name="TextovéPole 14">
            <a:extLst>
              <a:ext uri="{FF2B5EF4-FFF2-40B4-BE49-F238E27FC236}">
                <a16:creationId xmlns:a16="http://schemas.microsoft.com/office/drawing/2014/main" id="{CD4B6C09-8AED-41E1-AA36-4DEAA450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565400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>
            <a:extLst>
              <a:ext uri="{FF2B5EF4-FFF2-40B4-BE49-F238E27FC236}">
                <a16:creationId xmlns:a16="http://schemas.microsoft.com/office/drawing/2014/main" id="{318CB400-230C-47B7-AE77-DF4D2C559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23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Předchůdci člověka</a:t>
            </a:r>
          </a:p>
        </p:txBody>
      </p:sp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C2C42220-DDD6-4157-BFC5-CE58422A49CD}"/>
              </a:ext>
            </a:extLst>
          </p:cNvPr>
          <p:cNvSpPr/>
          <p:nvPr/>
        </p:nvSpPr>
        <p:spPr>
          <a:xfrm>
            <a:off x="2411413" y="188913"/>
            <a:ext cx="4464050" cy="936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HOMO NEANDERTHALENSIS</a:t>
            </a:r>
          </a:p>
          <a:p>
            <a:pPr algn="ctr" eaLnBrk="1" hangingPunct="1">
              <a:defRPr/>
            </a:pPr>
            <a:r>
              <a:rPr lang="cs-CZ" sz="2000" b="1" dirty="0">
                <a:solidFill>
                  <a:schemeClr val="tx1"/>
                </a:solidFill>
              </a:rPr>
              <a:t>Člověk pravěký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FCA231C-ED4C-4025-A97F-B9E26A72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b="3226"/>
          <a:stretch>
            <a:fillRect/>
          </a:stretch>
        </p:blipFill>
        <p:spPr bwMode="auto">
          <a:xfrm>
            <a:off x="6948488" y="188913"/>
            <a:ext cx="2035175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AE7FD2E2-4983-4818-947C-AB3C2ADC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36195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A8C21F1-D5F4-46EC-A954-D8FD22BC917A}"/>
              </a:ext>
            </a:extLst>
          </p:cNvPr>
          <p:cNvSpPr txBox="1"/>
          <p:nvPr/>
        </p:nvSpPr>
        <p:spPr>
          <a:xfrm>
            <a:off x="3851275" y="2349500"/>
            <a:ext cx="2736850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Obsah mozkovny </a:t>
            </a:r>
          </a:p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1 300–1 800 cm</a:t>
            </a:r>
            <a:r>
              <a:rPr lang="cs-CZ" sz="2000" baseline="30000" dirty="0">
                <a:latin typeface="Arial" charset="0"/>
              </a:rPr>
              <a:t>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3717F6A-AA03-4E0D-9D66-3B5854B40563}"/>
              </a:ext>
            </a:extLst>
          </p:cNvPr>
          <p:cNvSpPr txBox="1"/>
          <p:nvPr/>
        </p:nvSpPr>
        <p:spPr>
          <a:xfrm>
            <a:off x="3276600" y="5949950"/>
            <a:ext cx="5688013" cy="7064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Slepá vývojová větev, vymřel před </a:t>
            </a:r>
            <a:br>
              <a:rPr lang="cs-CZ" sz="2000" b="1" dirty="0">
                <a:latin typeface="Arial" charset="0"/>
              </a:rPr>
            </a:br>
            <a:r>
              <a:rPr lang="cs-CZ" sz="2000" b="1" dirty="0">
                <a:latin typeface="Arial" charset="0"/>
              </a:rPr>
              <a:t>40–25 tis. let.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CC2EB2-A95C-465E-90EE-C1DA95170BE7}"/>
              </a:ext>
            </a:extLst>
          </p:cNvPr>
          <p:cNvSpPr txBox="1"/>
          <p:nvPr/>
        </p:nvSpPr>
        <p:spPr>
          <a:xfrm>
            <a:off x="0" y="1268413"/>
            <a:ext cx="2771775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Rozšíření neandrtálců: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C69A1C-FC50-41A6-84B0-01EF9FC86FB0}"/>
              </a:ext>
            </a:extLst>
          </p:cNvPr>
          <p:cNvSpPr txBox="1"/>
          <p:nvPr/>
        </p:nvSpPr>
        <p:spPr>
          <a:xfrm>
            <a:off x="3851275" y="3141663"/>
            <a:ext cx="273685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Výška 155–165 cm.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F4DC3D4-1763-481F-ADC8-F4D17FE2B8FF}"/>
              </a:ext>
            </a:extLst>
          </p:cNvPr>
          <p:cNvSpPr txBox="1"/>
          <p:nvPr/>
        </p:nvSpPr>
        <p:spPr>
          <a:xfrm>
            <a:off x="3276600" y="3933825"/>
            <a:ext cx="5688013" cy="706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Téměř vzpřímený, robustní typ, masivní lebka, široký plochý nos, chyběl bradový výběžek.</a:t>
            </a:r>
          </a:p>
        </p:txBody>
      </p:sp>
      <p:pic>
        <p:nvPicPr>
          <p:cNvPr id="17419" name="Picture 2">
            <a:extLst>
              <a:ext uri="{FF2B5EF4-FFF2-40B4-BE49-F238E27FC236}">
                <a16:creationId xmlns:a16="http://schemas.microsoft.com/office/drawing/2014/main" id="{F6873741-B893-43C4-A186-0689BBD7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12444"/>
          <a:stretch>
            <a:fillRect/>
          </a:stretch>
        </p:blipFill>
        <p:spPr bwMode="auto">
          <a:xfrm>
            <a:off x="179388" y="3500438"/>
            <a:ext cx="284321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778656D-1379-4C9B-9D1A-72EF0FECACC9}"/>
              </a:ext>
            </a:extLst>
          </p:cNvPr>
          <p:cNvSpPr txBox="1"/>
          <p:nvPr/>
        </p:nvSpPr>
        <p:spPr>
          <a:xfrm>
            <a:off x="3276600" y="4868863"/>
            <a:ext cx="5688013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Znal oheň, byl lovcem těch největších zvířat planety, sběračem ovoce, žil v tlupách.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FDF1D6D-5D7C-4DF6-857D-4DC5B8C7EE65}"/>
              </a:ext>
            </a:extLst>
          </p:cNvPr>
          <p:cNvSpPr txBox="1"/>
          <p:nvPr/>
        </p:nvSpPr>
        <p:spPr>
          <a:xfrm>
            <a:off x="6732588" y="2852738"/>
            <a:ext cx="2232025" cy="7080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latin typeface="Arial" charset="0"/>
              </a:rPr>
              <a:t>Obýval jeskyně a skalní převisy. </a:t>
            </a:r>
          </a:p>
        </p:txBody>
      </p:sp>
      <p:sp>
        <p:nvSpPr>
          <p:cNvPr id="17422" name="TextovéPole 3">
            <a:extLst>
              <a:ext uri="{FF2B5EF4-FFF2-40B4-BE49-F238E27FC236}">
                <a16:creationId xmlns:a16="http://schemas.microsoft.com/office/drawing/2014/main" id="{49CAA814-D002-4170-BCC5-E152E2D3C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268413"/>
            <a:ext cx="2736850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před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300</a:t>
            </a:r>
            <a:r>
              <a:rPr lang="cs-CZ" altLang="cs-CZ" sz="2400" b="1"/>
              <a:t>−</a:t>
            </a:r>
            <a:r>
              <a:rPr lang="cs-CZ" altLang="cs-CZ" sz="2400" b="1">
                <a:latin typeface="Arial" panose="020B0604020202020204" pitchFamily="34" charset="0"/>
              </a:rPr>
              <a:t>40 tis. let</a:t>
            </a:r>
          </a:p>
        </p:txBody>
      </p:sp>
      <p:sp>
        <p:nvSpPr>
          <p:cNvPr id="17423" name="TextovéPole 18">
            <a:extLst>
              <a:ext uri="{FF2B5EF4-FFF2-40B4-BE49-F238E27FC236}">
                <a16:creationId xmlns:a16="http://schemas.microsoft.com/office/drawing/2014/main" id="{B499D89E-15BE-4CEB-9215-C3B45764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21</a:t>
            </a:r>
          </a:p>
        </p:txBody>
      </p:sp>
      <p:sp>
        <p:nvSpPr>
          <p:cNvPr id="17424" name="TextovéPole 19">
            <a:extLst>
              <a:ext uri="{FF2B5EF4-FFF2-40B4-BE49-F238E27FC236}">
                <a16:creationId xmlns:a16="http://schemas.microsoft.com/office/drawing/2014/main" id="{BA09DD91-1CC0-4095-AD26-D062FEAC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276475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22</a:t>
            </a:r>
          </a:p>
        </p:txBody>
      </p:sp>
      <p:sp>
        <p:nvSpPr>
          <p:cNvPr id="17425" name="TextovéPole 20">
            <a:extLst>
              <a:ext uri="{FF2B5EF4-FFF2-40B4-BE49-F238E27FC236}">
                <a16:creationId xmlns:a16="http://schemas.microsoft.com/office/drawing/2014/main" id="{2F83B5D7-57AC-4BBA-884E-89562B4E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68638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id="{4AA54050-8D9A-42BD-8D3C-142CE258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5857875" cy="439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BC2D8FF7-B685-4E7A-8AFF-18586D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6638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ovéPole 5">
            <a:extLst>
              <a:ext uri="{FF2B5EF4-FFF2-40B4-BE49-F238E27FC236}">
                <a16:creationId xmlns:a16="http://schemas.microsoft.com/office/drawing/2014/main" id="{33CA078C-80F3-422C-927B-42D28306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87692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Kolektivní lov mamutů</a:t>
            </a:r>
          </a:p>
        </p:txBody>
      </p:sp>
      <p:sp>
        <p:nvSpPr>
          <p:cNvPr id="18437" name="TextovéPole 6">
            <a:extLst>
              <a:ext uri="{FF2B5EF4-FFF2-40B4-BE49-F238E27FC236}">
                <a16:creationId xmlns:a16="http://schemas.microsoft.com/office/drawing/2014/main" id="{D1AA55C2-4C61-4B77-8D2B-E537D699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516563"/>
            <a:ext cx="273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Soška Věstonické Venuše</a:t>
            </a:r>
          </a:p>
        </p:txBody>
      </p:sp>
      <p:sp>
        <p:nvSpPr>
          <p:cNvPr id="18438" name="TextovéPole 7">
            <a:extLst>
              <a:ext uri="{FF2B5EF4-FFF2-40B4-BE49-F238E27FC236}">
                <a16:creationId xmlns:a16="http://schemas.microsoft.com/office/drawing/2014/main" id="{D4B97BB5-7FB4-40D8-9ADF-3A0BE473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20713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ČLOVĚK PRAVĚKÝ</a:t>
            </a:r>
          </a:p>
        </p:txBody>
      </p:sp>
      <p:sp>
        <p:nvSpPr>
          <p:cNvPr id="18439" name="TextovéPole 8">
            <a:extLst>
              <a:ext uri="{FF2B5EF4-FFF2-40B4-BE49-F238E27FC236}">
                <a16:creationId xmlns:a16="http://schemas.microsoft.com/office/drawing/2014/main" id="{D231829C-0FD6-473C-8462-360F3255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45125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23</a:t>
            </a:r>
          </a:p>
        </p:txBody>
      </p:sp>
      <p:sp>
        <p:nvSpPr>
          <p:cNvPr id="18440" name="TextovéPole 9">
            <a:extLst>
              <a:ext uri="{FF2B5EF4-FFF2-40B4-BE49-F238E27FC236}">
                <a16:creationId xmlns:a16="http://schemas.microsoft.com/office/drawing/2014/main" id="{8E57E4C3-A69F-4C40-BF86-CB9E057C8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084763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2">
            <a:extLst>
              <a:ext uri="{FF2B5EF4-FFF2-40B4-BE49-F238E27FC236}">
                <a16:creationId xmlns:a16="http://schemas.microsoft.com/office/drawing/2014/main" id="{5BFF8FB8-A2AB-4A25-84D5-C0EFAA7BB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23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Předchůdci člověka</a:t>
            </a:r>
          </a:p>
        </p:txBody>
      </p:sp>
      <p:sp>
        <p:nvSpPr>
          <p:cNvPr id="19459" name="TextovéPole 3">
            <a:extLst>
              <a:ext uri="{FF2B5EF4-FFF2-40B4-BE49-F238E27FC236}">
                <a16:creationId xmlns:a16="http://schemas.microsoft.com/office/drawing/2014/main" id="{A54994A7-50A4-4097-B59D-DD0FBE02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268413"/>
            <a:ext cx="3600450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před 200 tis. let</a:t>
            </a:r>
            <a:r>
              <a:rPr lang="cs-CZ" altLang="cs-CZ" sz="2400" b="1"/>
              <a:t>−</a:t>
            </a:r>
            <a:r>
              <a:rPr lang="cs-CZ" altLang="cs-CZ" sz="2400" b="1">
                <a:latin typeface="Arial" panose="020B0604020202020204" pitchFamily="34" charset="0"/>
              </a:rPr>
              <a:t>nyní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388C35F5-DE27-41BB-990C-C9C5020D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7161" r="19760" b="13460"/>
          <a:stretch>
            <a:fillRect/>
          </a:stretch>
        </p:blipFill>
        <p:spPr bwMode="auto">
          <a:xfrm>
            <a:off x="6443663" y="1268413"/>
            <a:ext cx="2530475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CA6328-15BB-4EC4-9837-A2E9AD50A1DB}"/>
              </a:ext>
            </a:extLst>
          </p:cNvPr>
          <p:cNvSpPr txBox="1"/>
          <p:nvPr/>
        </p:nvSpPr>
        <p:spPr>
          <a:xfrm>
            <a:off x="0" y="1844675"/>
            <a:ext cx="6300788" cy="1323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Homo sapiens se vyvinul před 160–200 tis. let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v Africe. Náš druh vedl zprvu život podobný hominidům, ale postupně se u něho </a:t>
            </a:r>
            <a:r>
              <a:rPr lang="cs-CZ" sz="2000" b="1" dirty="0">
                <a:latin typeface="Arial" charset="0"/>
              </a:rPr>
              <a:t>začalo projevovat moderní chování.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5E6FCC-2D98-4BC8-A630-5B5111472D9A}"/>
              </a:ext>
            </a:extLst>
          </p:cNvPr>
          <p:cNvSpPr txBox="1"/>
          <p:nvPr/>
        </p:nvSpPr>
        <p:spPr>
          <a:xfrm>
            <a:off x="0" y="3213100"/>
            <a:ext cx="6300788" cy="132397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Asi před 60 tis. let začal ve vlnách opouštět Afriku a rozšířil se po celé planetě. </a:t>
            </a:r>
            <a:r>
              <a:rPr lang="cs-CZ" sz="2000" b="1" dirty="0">
                <a:latin typeface="Arial" charset="0"/>
              </a:rPr>
              <a:t>S vývojem kromaňonců (typ Homo sapiens) před 40 tis. let došlo v Evropě ke kulturní revoluci.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634818E-9969-4F69-8ED8-D45DC9AFDC16}"/>
              </a:ext>
            </a:extLst>
          </p:cNvPr>
          <p:cNvSpPr txBox="1"/>
          <p:nvPr/>
        </p:nvSpPr>
        <p:spPr>
          <a:xfrm>
            <a:off x="179388" y="981075"/>
            <a:ext cx="2339975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Obsah mozkovny </a:t>
            </a:r>
          </a:p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1 300–1 600 cm</a:t>
            </a:r>
            <a:r>
              <a:rPr lang="cs-CZ" sz="2000" baseline="30000" dirty="0">
                <a:latin typeface="Arial" charset="0"/>
              </a:rPr>
              <a:t>3</a:t>
            </a:r>
          </a:p>
        </p:txBody>
      </p:sp>
      <p:sp>
        <p:nvSpPr>
          <p:cNvPr id="17" name="Zaoblený obdélník 16">
            <a:extLst>
              <a:ext uri="{FF2B5EF4-FFF2-40B4-BE49-F238E27FC236}">
                <a16:creationId xmlns:a16="http://schemas.microsoft.com/office/drawing/2014/main" id="{0C291639-C713-4687-B628-8AADE2AC79F9}"/>
              </a:ext>
            </a:extLst>
          </p:cNvPr>
          <p:cNvSpPr/>
          <p:nvPr/>
        </p:nvSpPr>
        <p:spPr>
          <a:xfrm>
            <a:off x="2700338" y="188913"/>
            <a:ext cx="4175125" cy="936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HOMO SAPIENS</a:t>
            </a:r>
          </a:p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Člověk moudrý (současný)</a:t>
            </a:r>
          </a:p>
        </p:txBody>
      </p:sp>
      <p:sp>
        <p:nvSpPr>
          <p:cNvPr id="18" name="Zaoblený obdélník 17">
            <a:extLst>
              <a:ext uri="{FF2B5EF4-FFF2-40B4-BE49-F238E27FC236}">
                <a16:creationId xmlns:a16="http://schemas.microsoft.com/office/drawing/2014/main" id="{27727DB3-134A-42A6-B3C5-F69A9BA93654}"/>
              </a:ext>
            </a:extLst>
          </p:cNvPr>
          <p:cNvSpPr/>
          <p:nvPr/>
        </p:nvSpPr>
        <p:spPr>
          <a:xfrm>
            <a:off x="611188" y="4652963"/>
            <a:ext cx="5113337" cy="504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KROMAŇONEC − </a:t>
            </a:r>
            <a:r>
              <a:rPr lang="cs-CZ" sz="2400" b="1" dirty="0">
                <a:solidFill>
                  <a:schemeClr val="tx1"/>
                </a:solidFill>
              </a:rPr>
              <a:t>člověk předvěký</a:t>
            </a:r>
          </a:p>
        </p:txBody>
      </p:sp>
      <p:sp>
        <p:nvSpPr>
          <p:cNvPr id="19466" name="TextovéPole 18">
            <a:extLst>
              <a:ext uri="{FF2B5EF4-FFF2-40B4-BE49-F238E27FC236}">
                <a16:creationId xmlns:a16="http://schemas.microsoft.com/office/drawing/2014/main" id="{FFAB7B40-FC2A-4739-8EF6-0A1E678B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00663"/>
            <a:ext cx="309721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před 40–10 tis. let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8265BE8-C4B4-4BCC-9E66-B9A0F4A7308E}"/>
              </a:ext>
            </a:extLst>
          </p:cNvPr>
          <p:cNvSpPr txBox="1"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</a:rPr>
              <a:t>O období života kromaňonců se někdy hovoří jako o „velkém skoku kupředu“, zejm. v oblasti </a:t>
            </a:r>
            <a:r>
              <a:rPr lang="cs-CZ" sz="2000" b="1" dirty="0">
                <a:latin typeface="Arial" charset="0"/>
              </a:rPr>
              <a:t>umění (malby, sošky), hudby, náboženství, mytologie, obchodu, odívání, bydlení, zemědělství a výroby nástrojů.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05F957E-B1C1-48D5-A5D1-7455B06ECC53}"/>
              </a:ext>
            </a:extLst>
          </p:cNvPr>
          <p:cNvSpPr txBox="1"/>
          <p:nvPr/>
        </p:nvSpPr>
        <p:spPr>
          <a:xfrm>
            <a:off x="3708400" y="5373688"/>
            <a:ext cx="511175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000" dirty="0">
                <a:latin typeface="Arial" charset="0"/>
              </a:rPr>
              <a:t>Obsah mozkovny 1 300–2 400 cm</a:t>
            </a:r>
            <a:r>
              <a:rPr lang="cs-CZ" sz="2000" baseline="30000" dirty="0">
                <a:latin typeface="Arial" charset="0"/>
              </a:rPr>
              <a:t>3</a:t>
            </a:r>
          </a:p>
        </p:txBody>
      </p:sp>
      <p:sp>
        <p:nvSpPr>
          <p:cNvPr id="19469" name="TextovéPole 22">
            <a:extLst>
              <a:ext uri="{FF2B5EF4-FFF2-40B4-BE49-F238E27FC236}">
                <a16:creationId xmlns:a16="http://schemas.microsoft.com/office/drawing/2014/main" id="{A20F58E0-0B10-4128-A8D5-488E70FE6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868863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45E385CE-519F-4F4E-AB9B-C73E7EE6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BD7C2E10-B0C7-4546-8B64-EC6FD3952E87}"/>
              </a:ext>
            </a:extLst>
          </p:cNvPr>
          <p:cNvSpPr/>
          <p:nvPr/>
        </p:nvSpPr>
        <p:spPr>
          <a:xfrm>
            <a:off x="395288" y="4437063"/>
            <a:ext cx="3097212" cy="93662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Rozšíření druhu homo sapiens.</a:t>
            </a:r>
          </a:p>
        </p:txBody>
      </p:sp>
      <p:sp>
        <p:nvSpPr>
          <p:cNvPr id="20484" name="TextovéPole 3">
            <a:extLst>
              <a:ext uri="{FF2B5EF4-FFF2-40B4-BE49-F238E27FC236}">
                <a16:creationId xmlns:a16="http://schemas.microsoft.com/office/drawing/2014/main" id="{B4ADFC5C-BC78-4A5B-85BF-B4CA98E88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45125"/>
            <a:ext cx="809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Migrace člověka z Afriky s přibližnou dobou osídlení dalších kontinentů.</a:t>
            </a:r>
          </a:p>
        </p:txBody>
      </p:sp>
      <p:sp>
        <p:nvSpPr>
          <p:cNvPr id="20485" name="TextovéPole 4">
            <a:extLst>
              <a:ext uri="{FF2B5EF4-FFF2-40B4-BE49-F238E27FC236}">
                <a16:creationId xmlns:a16="http://schemas.microsoft.com/office/drawing/2014/main" id="{89AB2748-9069-4AAA-A2FA-7749D062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420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Nálezy kosterních pozůstatků přinášejí stále nová svědectví o různě vyspělých předcích člověka, kteří žili v období třetihor a čtvrtohor na území nejdříve Afriky, Asie, Evropy</a:t>
            </a:r>
            <a:br>
              <a:rPr lang="cs-CZ" altLang="cs-CZ" sz="2000"/>
            </a:br>
            <a:r>
              <a:rPr lang="cs-CZ" altLang="cs-CZ" sz="2000"/>
              <a:t>a později i Ameriky.</a:t>
            </a:r>
          </a:p>
        </p:txBody>
      </p:sp>
      <p:sp>
        <p:nvSpPr>
          <p:cNvPr id="20486" name="TextovéPole 5">
            <a:extLst>
              <a:ext uri="{FF2B5EF4-FFF2-40B4-BE49-F238E27FC236}">
                <a16:creationId xmlns:a16="http://schemas.microsoft.com/office/drawing/2014/main" id="{3E765BA2-60FA-4B4E-A18D-6AA6ECDD3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5084763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664D8F3A-6EF6-4B72-8074-20063FE622A6}"/>
              </a:ext>
            </a:extLst>
          </p:cNvPr>
          <p:cNvSpPr/>
          <p:nvPr/>
        </p:nvSpPr>
        <p:spPr>
          <a:xfrm>
            <a:off x="179388" y="188913"/>
            <a:ext cx="8713787" cy="503237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Kontrolní úkoly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85CE33C-BCDA-49A0-958F-FD43AFB3E2ED}"/>
              </a:ext>
            </a:extLst>
          </p:cNvPr>
          <p:cNvSpPr txBox="1"/>
          <p:nvPr/>
        </p:nvSpPr>
        <p:spPr>
          <a:xfrm>
            <a:off x="179388" y="1196975"/>
            <a:ext cx="8785225" cy="488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cs-CZ" altLang="cs-CZ" sz="2600"/>
              <a:t>Vysvětli, proč je Afrika označována za kolébku lidstva.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946842-CC96-4690-B378-D394C3A6F8DB}"/>
              </a:ext>
            </a:extLst>
          </p:cNvPr>
          <p:cNvSpPr txBox="1"/>
          <p:nvPr/>
        </p:nvSpPr>
        <p:spPr>
          <a:xfrm>
            <a:off x="179388" y="2420938"/>
            <a:ext cx="8785225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600"/>
              <a:t>2. Vysvětli rozdíl mezi pojmy hominizace a sapientace.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312FCF-FEBB-46AE-B294-EE6C3B14AA70}"/>
              </a:ext>
            </a:extLst>
          </p:cNvPr>
          <p:cNvSpPr txBox="1"/>
          <p:nvPr/>
        </p:nvSpPr>
        <p:spPr>
          <a:xfrm>
            <a:off x="179388" y="3284538"/>
            <a:ext cx="8785225" cy="1282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600"/>
              <a:t>3. Porovnej kostru člověka a lidoopa. Vyjmenuj alespoň pět znaků člověka, které svědčí o výrazné vývojové změně. </a:t>
            </a:r>
          </a:p>
        </p:txBody>
      </p:sp>
      <p:sp>
        <p:nvSpPr>
          <p:cNvPr id="21510" name="TextovéPole 6">
            <a:extLst>
              <a:ext uri="{FF2B5EF4-FFF2-40B4-BE49-F238E27FC236}">
                <a16:creationId xmlns:a16="http://schemas.microsoft.com/office/drawing/2014/main" id="{60D283E7-4EA5-47AB-8B4B-158A6DB36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41888"/>
            <a:ext cx="8785225" cy="885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00">
                <a:latin typeface="Arial" panose="020B0604020202020204" pitchFamily="34" charset="0"/>
              </a:rPr>
              <a:t>4. Znáš nějaký literární příběh o životě pravěkých lidí?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00">
                <a:latin typeface="Arial" panose="020B0604020202020204" pitchFamily="34" charset="0"/>
              </a:rPr>
              <a:t>    Uveď název a autora knihy.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F1E89BE2-C240-4740-80AB-94BBE5422D4F}"/>
              </a:ext>
            </a:extLst>
          </p:cNvPr>
          <p:cNvSpPr/>
          <p:nvPr/>
        </p:nvSpPr>
        <p:spPr>
          <a:xfrm>
            <a:off x="179388" y="188913"/>
            <a:ext cx="8713787" cy="503237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ÚKOL: Hádej, kdo jsem.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504C974-1B45-45CB-9E50-449B632A1578}"/>
              </a:ext>
            </a:extLst>
          </p:cNvPr>
          <p:cNvSpPr/>
          <p:nvPr/>
        </p:nvSpPr>
        <p:spPr>
          <a:xfrm>
            <a:off x="250825" y="908050"/>
            <a:ext cx="4681538" cy="158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>
                <a:latin typeface="Calibri" panose="020F0502020204030204" pitchFamily="34" charset="0"/>
              </a:rPr>
              <a:t>Jako první jsem opustil Afriku a žil jsem v Evropě a Asii. Naučil jsem se  zacházet s ohněm, dorozumívám se  primitivní řečí.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268BFFC-FA86-437F-A7E4-11B8C57D3399}"/>
              </a:ext>
            </a:extLst>
          </p:cNvPr>
          <p:cNvSpPr/>
          <p:nvPr/>
        </p:nvSpPr>
        <p:spPr>
          <a:xfrm>
            <a:off x="250825" y="2636838"/>
            <a:ext cx="4681538" cy="1871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>
                <a:latin typeface="Calibri" panose="020F0502020204030204" pitchFamily="34" charset="0"/>
              </a:rPr>
              <a:t>Mým domovem byla jeskyně, kde jsem žil s celou svojí tlupou. Dokázal jsem ulovit největší zvíře planety. Nejsem přímým předchůdcem dnešního člověka.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F2C31C7-0A14-46A6-9B7D-174E3E79CDDD}"/>
              </a:ext>
            </a:extLst>
          </p:cNvPr>
          <p:cNvSpPr/>
          <p:nvPr/>
        </p:nvSpPr>
        <p:spPr>
          <a:xfrm>
            <a:off x="5940425" y="3141663"/>
            <a:ext cx="2447925" cy="8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Neandrtálec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D24E9A-3874-4E1D-88A8-6B4B8CB7E613}"/>
              </a:ext>
            </a:extLst>
          </p:cNvPr>
          <p:cNvSpPr/>
          <p:nvPr/>
        </p:nvSpPr>
        <p:spPr>
          <a:xfrm>
            <a:off x="5940425" y="1196975"/>
            <a:ext cx="2447925" cy="86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Člověk vzpřímený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A54D8AC-BD76-4F47-885B-B7A61545E2B1}"/>
              </a:ext>
            </a:extLst>
          </p:cNvPr>
          <p:cNvSpPr/>
          <p:nvPr/>
        </p:nvSpPr>
        <p:spPr>
          <a:xfrm>
            <a:off x="5940425" y="5300663"/>
            <a:ext cx="2447925" cy="865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Kromaňonec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2D0B093-AFF0-4A73-A73B-99D6D87C4386}"/>
              </a:ext>
            </a:extLst>
          </p:cNvPr>
          <p:cNvSpPr/>
          <p:nvPr/>
        </p:nvSpPr>
        <p:spPr>
          <a:xfrm>
            <a:off x="250825" y="4724400"/>
            <a:ext cx="4681538" cy="1873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2200">
                <a:latin typeface="Calibri" panose="020F0502020204030204" pitchFamily="34" charset="0"/>
              </a:rPr>
              <a:t>Za mého života  docházelo ke kulturní revoluci v Evropě. Dokážu vyrobit zbraně, nástroje, nádoby, sošky, jeskynní malby, zpracovat kov. Dorozumívám se artikulovanou řečí.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7BEF0DC9-B0F5-4EDE-A51E-F2EE165F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OPAKOVÁNÍ ETOLOGIE</a:t>
            </a:r>
            <a:br>
              <a:rPr lang="cs-CZ" altLang="cs-CZ"/>
            </a:br>
            <a:r>
              <a:rPr lang="cs-CZ" altLang="cs-CZ"/>
              <a:t>VROZENÉ                            ZÍSKANÉ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186259-6008-47D5-BD4E-18677AA5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364038"/>
            <a:ext cx="35099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2676EF-5AA6-409C-81C4-C3E7F88F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4700"/>
            <a:ext cx="3486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1BC05C-749C-426B-A562-6A15B582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4"/>
          <a:stretch>
            <a:fillRect/>
          </a:stretch>
        </p:blipFill>
        <p:spPr bwMode="auto">
          <a:xfrm>
            <a:off x="3457575" y="3190875"/>
            <a:ext cx="2028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D3C924-D798-4F89-B94F-F2D142F9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625600"/>
            <a:ext cx="1819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3701D7-37FA-45CC-A344-42BB7918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1538288"/>
            <a:ext cx="38925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F162CA1-7620-4D26-BA4B-E975B185E5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0" y="3836988"/>
            <a:ext cx="2619375" cy="1743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8125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6 -0.01643 L -0.33576 -0.016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25 3.7037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4948 -0.016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28646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56ECD687-ED5B-4748-B7AB-691A585E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Původ a vývoj člověka (zápis)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99E75E4-5476-423D-B7ED-F4361CB9A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proběhla 1</a:t>
            </a:r>
            <a:r>
              <a:rPr lang="cs-CZ" altLang="cs-CZ" sz="2000">
                <a:solidFill>
                  <a:srgbClr val="FF0000"/>
                </a:solidFill>
              </a:rPr>
              <a:t>. hominizace </a:t>
            </a:r>
            <a:r>
              <a:rPr lang="cs-CZ" altLang="cs-CZ" sz="2000"/>
              <a:t>= polidštění </a:t>
            </a:r>
          </a:p>
          <a:p>
            <a:pPr lvl="4"/>
            <a:r>
              <a:rPr lang="cs-CZ" altLang="cs-CZ" sz="1400"/>
              <a:t>Zvětšení mozkové části, zmenšení obličejové</a:t>
            </a:r>
          </a:p>
          <a:p>
            <a:pPr lvl="4"/>
            <a:r>
              <a:rPr lang="cs-CZ" altLang="cs-CZ" sz="1400"/>
              <a:t>Dvou esovitě prohnutá páteř</a:t>
            </a:r>
          </a:p>
          <a:p>
            <a:pPr lvl="4"/>
            <a:r>
              <a:rPr lang="cs-CZ" altLang="cs-CZ" sz="1400"/>
              <a:t>Chůze po dvou</a:t>
            </a:r>
          </a:p>
          <a:p>
            <a:pPr lvl="4"/>
            <a:r>
              <a:rPr lang="cs-CZ" altLang="cs-CZ" sz="1400"/>
              <a:t>Noha – klenba, palec</a:t>
            </a:r>
          </a:p>
          <a:p>
            <a:pPr lvl="4"/>
            <a:r>
              <a:rPr lang="cs-CZ" altLang="cs-CZ" sz="1400"/>
              <a:t>Prodloužení stehenní kosti</a:t>
            </a:r>
          </a:p>
          <a:p>
            <a:pPr lvl="4"/>
            <a:r>
              <a:rPr lang="cs-CZ" altLang="cs-CZ" sz="1400"/>
              <a:t>Zploštění hrudníku</a:t>
            </a:r>
          </a:p>
          <a:p>
            <a:r>
              <a:rPr lang="cs-CZ" altLang="cs-CZ" sz="2000"/>
              <a:t>                 2. </a:t>
            </a:r>
            <a:r>
              <a:rPr lang="cs-CZ" altLang="cs-CZ" sz="2000">
                <a:solidFill>
                  <a:srgbClr val="FF0000"/>
                </a:solidFill>
              </a:rPr>
              <a:t>sapientace</a:t>
            </a:r>
            <a:r>
              <a:rPr lang="cs-CZ" altLang="cs-CZ" sz="2000"/>
              <a:t> = proces psychických a sociálních změn</a:t>
            </a:r>
          </a:p>
          <a:p>
            <a:r>
              <a:rPr lang="cs-CZ" altLang="cs-CZ" sz="2000"/>
              <a:t>                                                     - rozvoj mozku, uvědomělé chování, řeč</a:t>
            </a:r>
          </a:p>
          <a:p>
            <a:r>
              <a:rPr lang="cs-CZ" altLang="cs-CZ" sz="1800"/>
              <a:t>předchůdce člověka </a:t>
            </a:r>
            <a:r>
              <a:rPr lang="cs-CZ" altLang="cs-CZ" sz="1800">
                <a:solidFill>
                  <a:srgbClr val="FF0000"/>
                </a:solidFill>
              </a:rPr>
              <a:t>- Australopiték</a:t>
            </a:r>
          </a:p>
          <a:p>
            <a:r>
              <a:rPr lang="cs-CZ" altLang="cs-CZ" sz="1800"/>
              <a:t>                                       malá mozkovna, větší obličejová část, pohyb po dvou</a:t>
            </a:r>
          </a:p>
          <a:p>
            <a:r>
              <a:rPr lang="cs-CZ" altLang="cs-CZ" sz="1800">
                <a:solidFill>
                  <a:srgbClr val="FF0000"/>
                </a:solidFill>
              </a:rPr>
              <a:t>předci člověka </a:t>
            </a:r>
            <a:r>
              <a:rPr lang="cs-CZ" altLang="cs-CZ" sz="1800"/>
              <a:t>( před 2,5 mil. let) – v Africe</a:t>
            </a:r>
          </a:p>
          <a:p>
            <a:pPr lvl="1"/>
            <a:r>
              <a:rPr lang="cs-CZ" altLang="cs-CZ" sz="1600"/>
              <a:t>člověk zručný (Homo ………………………)</a:t>
            </a:r>
          </a:p>
          <a:p>
            <a:pPr lvl="1"/>
            <a:r>
              <a:rPr lang="cs-CZ" altLang="cs-CZ" sz="1600"/>
              <a:t>člověk vzpřímený ( Homo …………………..)- i  Evropa, Asie- Neandrtálec</a:t>
            </a:r>
          </a:p>
          <a:p>
            <a:pPr lvl="1"/>
            <a:r>
              <a:rPr lang="cs-CZ" altLang="cs-CZ" sz="1600"/>
              <a:t>Člověk moudrý, současný, moderní ( Homo ……………….)- Kromaňonec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A18BE28-981A-4015-9FFA-7C9761EB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DÚ Z ONLINE HODINY</a:t>
            </a:r>
            <a:br>
              <a:rPr lang="cs-CZ" altLang="cs-CZ"/>
            </a:br>
            <a:r>
              <a:rPr lang="cs-CZ" altLang="cs-CZ" sz="1600"/>
              <a:t>STR. 43-44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55265E-4065-4C6A-BE4F-FF7EDB5C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Čím se zabývá:</a:t>
            </a:r>
          </a:p>
          <a:p>
            <a:pPr lvl="1">
              <a:defRPr/>
            </a:pPr>
            <a:r>
              <a:rPr lang="cs-CZ" sz="2400" dirty="0"/>
              <a:t>ANATOMIE:</a:t>
            </a:r>
          </a:p>
          <a:p>
            <a:pPr lvl="1">
              <a:defRPr/>
            </a:pPr>
            <a:r>
              <a:rPr lang="cs-CZ" sz="2400" dirty="0"/>
              <a:t>MORFOLOGIE:</a:t>
            </a:r>
          </a:p>
          <a:p>
            <a:pPr lvl="1">
              <a:defRPr/>
            </a:pPr>
            <a:r>
              <a:rPr lang="cs-CZ" sz="2400" dirty="0"/>
              <a:t>FYZIOLOGIE:</a:t>
            </a:r>
          </a:p>
          <a:p>
            <a:pPr lvl="1">
              <a:defRPr/>
            </a:pPr>
            <a:r>
              <a:rPr lang="cs-CZ" sz="2400" dirty="0"/>
              <a:t>GENETIKA:</a:t>
            </a:r>
          </a:p>
          <a:p>
            <a:pPr lvl="1">
              <a:defRPr/>
            </a:pPr>
            <a:r>
              <a:rPr lang="cs-CZ" sz="2400" dirty="0"/>
              <a:t>ANTROPOLOGIE:</a:t>
            </a:r>
          </a:p>
          <a:p>
            <a:pPr marL="144000" lvl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POROVNEJ- ČLOVĚK A LIDOOP:</a:t>
            </a:r>
          </a:p>
          <a:p>
            <a:pPr marL="1458450" lvl="4">
              <a:defRPr/>
            </a:pPr>
            <a:r>
              <a:rPr lang="cs-CZ" sz="1600" dirty="0"/>
              <a:t> LEBKA </a:t>
            </a:r>
          </a:p>
          <a:p>
            <a:pPr marL="1458450" lvl="4">
              <a:defRPr/>
            </a:pPr>
            <a:r>
              <a:rPr lang="cs-CZ" sz="1600" dirty="0"/>
              <a:t>MOZEK</a:t>
            </a:r>
          </a:p>
          <a:p>
            <a:pPr marL="1458450" lvl="4">
              <a:defRPr/>
            </a:pPr>
            <a:r>
              <a:rPr lang="cs-CZ" sz="1600" dirty="0"/>
              <a:t> SMYSLY</a:t>
            </a:r>
          </a:p>
          <a:p>
            <a:pPr marL="1458450" lvl="4">
              <a:defRPr/>
            </a:pPr>
            <a:r>
              <a:rPr lang="cs-CZ" sz="1600" dirty="0"/>
              <a:t>KOSTRA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4552C434-AFB5-4750-B432-C888FEC1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8485187" cy="3024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A1819D8-8BA1-4008-BF04-1B9C27C78565}"/>
              </a:ext>
            </a:extLst>
          </p:cNvPr>
          <p:cNvSpPr/>
          <p:nvPr/>
        </p:nvSpPr>
        <p:spPr>
          <a:xfrm>
            <a:off x="323528" y="332656"/>
            <a:ext cx="842493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Původ a vývoj člověka</a:t>
            </a:r>
          </a:p>
        </p:txBody>
      </p:sp>
      <p:sp>
        <p:nvSpPr>
          <p:cNvPr id="5124" name="TextovéPole 6">
            <a:extLst>
              <a:ext uri="{FF2B5EF4-FFF2-40B4-BE49-F238E27FC236}">
                <a16:creationId xmlns:a16="http://schemas.microsoft.com/office/drawing/2014/main" id="{37F8CD3B-74D3-4A0F-B7EC-AF5D50E9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85273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Obr.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A3C40543-32E4-46EE-9018-6E2DDBC4014F}"/>
              </a:ext>
            </a:extLst>
          </p:cNvPr>
          <p:cNvSpPr/>
          <p:nvPr/>
        </p:nvSpPr>
        <p:spPr>
          <a:xfrm>
            <a:off x="1547813" y="260350"/>
            <a:ext cx="6119812" cy="647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Jak se nazývá věda o člověku?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51ACAE-86B5-488F-AAC3-6634A8CC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27273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4C12C850-58BE-4F13-B007-E8952B863158}"/>
              </a:ext>
            </a:extLst>
          </p:cNvPr>
          <p:cNvSpPr/>
          <p:nvPr/>
        </p:nvSpPr>
        <p:spPr>
          <a:xfrm>
            <a:off x="3419475" y="1052513"/>
            <a:ext cx="2592388" cy="576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a) zoologie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E170F769-467A-4356-8766-B675B2B32BDE}"/>
              </a:ext>
            </a:extLst>
          </p:cNvPr>
          <p:cNvSpPr/>
          <p:nvPr/>
        </p:nvSpPr>
        <p:spPr>
          <a:xfrm>
            <a:off x="3419475" y="1700213"/>
            <a:ext cx="2592388" cy="576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b) antropologie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37412E0F-DDC9-44BF-8B36-CA682CD56300}"/>
              </a:ext>
            </a:extLst>
          </p:cNvPr>
          <p:cNvSpPr/>
          <p:nvPr/>
        </p:nvSpPr>
        <p:spPr>
          <a:xfrm>
            <a:off x="3419475" y="2349500"/>
            <a:ext cx="2592388" cy="5746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c) ekologie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C0CCD24E-511C-4031-8FF2-C62D9473E609}"/>
              </a:ext>
            </a:extLst>
          </p:cNvPr>
          <p:cNvSpPr/>
          <p:nvPr/>
        </p:nvSpPr>
        <p:spPr>
          <a:xfrm>
            <a:off x="3419475" y="2997200"/>
            <a:ext cx="2592388" cy="576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d) entomologie</a:t>
            </a:r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2FCCDCD9-EBA7-415C-BC54-7D5BD61B83F3}"/>
              </a:ext>
            </a:extLst>
          </p:cNvPr>
          <p:cNvSpPr/>
          <p:nvPr/>
        </p:nvSpPr>
        <p:spPr>
          <a:xfrm>
            <a:off x="3419475" y="3644900"/>
            <a:ext cx="2592388" cy="576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e) ichtyologie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27F5206-2218-4212-9843-DCBE8334FF45}"/>
              </a:ext>
            </a:extLst>
          </p:cNvPr>
          <p:cNvSpPr/>
          <p:nvPr/>
        </p:nvSpPr>
        <p:spPr>
          <a:xfrm>
            <a:off x="3132138" y="3213100"/>
            <a:ext cx="5832475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Dr. Aleš Hrdlička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1869−1943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/>
                </a:solidFill>
              </a:rPr>
              <a:t>Světoznámý český lékař a antropolog. Hrdličku zajímal nově rodící se obor antropologie a odjel studovat do Francie. Vyslovil teorii o jednotném původu lidstva.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Za kolébku lidstva považoval Afriku. Dokazoval nesmyslnost nadřazování jakékoliv rasy. Prozkoumal řadu indiánských populací a stal se jedním z nejlepších znalců Indiánů. Založil Antropologické oddělení Národního muzea v USA.</a:t>
            </a:r>
          </a:p>
        </p:txBody>
      </p:sp>
      <p:sp>
        <p:nvSpPr>
          <p:cNvPr id="3082" name="TextovéPole 9">
            <a:extLst>
              <a:ext uri="{FF2B5EF4-FFF2-40B4-BE49-F238E27FC236}">
                <a16:creationId xmlns:a16="http://schemas.microsoft.com/office/drawing/2014/main" id="{D9965FC7-2DC1-4B26-AB1C-3964AD9A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13100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Obr.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30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7ABCA694-A1F2-4CD0-A291-079E8583AEED}"/>
              </a:ext>
            </a:extLst>
          </p:cNvPr>
          <p:cNvSpPr/>
          <p:nvPr/>
        </p:nvSpPr>
        <p:spPr>
          <a:xfrm>
            <a:off x="179388" y="188913"/>
            <a:ext cx="8713787" cy="503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Zařazení člověka v systému živočichů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57524F1-498C-4AC3-A070-F262341CDEC0}"/>
              </a:ext>
            </a:extLst>
          </p:cNvPr>
          <p:cNvSpPr txBox="1"/>
          <p:nvPr/>
        </p:nvSpPr>
        <p:spPr>
          <a:xfrm>
            <a:off x="0" y="908720"/>
            <a:ext cx="7452320" cy="59492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Říše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Kmen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Podkmen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Třída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4" eaLnBrk="1" hangingPunct="1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Podtřída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5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Nadřád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6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Řád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7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Čeleď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8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charset="0"/>
              </a:rPr>
              <a:t> Rod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b="1" dirty="0">
              <a:latin typeface="Arial" charset="0"/>
            </a:endParaRPr>
          </a:p>
          <a:p>
            <a:pPr lvl="8">
              <a:defRPr/>
            </a:pPr>
            <a:r>
              <a:rPr lang="cs-CZ" sz="2000" b="1" dirty="0">
                <a:latin typeface="Arial" charset="0"/>
              </a:rPr>
              <a:t>        Druh</a:t>
            </a:r>
          </a:p>
        </p:txBody>
      </p:sp>
      <p:sp>
        <p:nvSpPr>
          <p:cNvPr id="17" name="Zaoblený obdélník 16">
            <a:extLst>
              <a:ext uri="{FF2B5EF4-FFF2-40B4-BE49-F238E27FC236}">
                <a16:creationId xmlns:a16="http://schemas.microsoft.com/office/drawing/2014/main" id="{08F2F14D-7692-4796-A0F6-B41DAD6D92B8}"/>
              </a:ext>
            </a:extLst>
          </p:cNvPr>
          <p:cNvSpPr/>
          <p:nvPr/>
        </p:nvSpPr>
        <p:spPr>
          <a:xfrm>
            <a:off x="1403350" y="908050"/>
            <a:ext cx="2232025" cy="50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živočichové</a:t>
            </a:r>
          </a:p>
        </p:txBody>
      </p:sp>
      <p:sp>
        <p:nvSpPr>
          <p:cNvPr id="18" name="Zaoblený obdélník 17">
            <a:extLst>
              <a:ext uri="{FF2B5EF4-FFF2-40B4-BE49-F238E27FC236}">
                <a16:creationId xmlns:a16="http://schemas.microsoft.com/office/drawing/2014/main" id="{65197E46-3AB6-444D-9D17-E57C55FDC82D}"/>
              </a:ext>
            </a:extLst>
          </p:cNvPr>
          <p:cNvSpPr/>
          <p:nvPr/>
        </p:nvSpPr>
        <p:spPr>
          <a:xfrm>
            <a:off x="1908175" y="1484313"/>
            <a:ext cx="2232025" cy="5048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strunatci</a:t>
            </a:r>
          </a:p>
        </p:txBody>
      </p:sp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9DDCB6F9-5BF3-47EE-B0CF-D12DC8F7DA2A}"/>
              </a:ext>
            </a:extLst>
          </p:cNvPr>
          <p:cNvSpPr/>
          <p:nvPr/>
        </p:nvSpPr>
        <p:spPr>
          <a:xfrm>
            <a:off x="2484438" y="2060575"/>
            <a:ext cx="2232025" cy="5048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obratlovci</a:t>
            </a:r>
          </a:p>
        </p:txBody>
      </p:sp>
      <p:sp>
        <p:nvSpPr>
          <p:cNvPr id="20" name="Zaoblený obdélník 19">
            <a:extLst>
              <a:ext uri="{FF2B5EF4-FFF2-40B4-BE49-F238E27FC236}">
                <a16:creationId xmlns:a16="http://schemas.microsoft.com/office/drawing/2014/main" id="{91A599ED-9527-49CE-AEA4-FF73A60F952A}"/>
              </a:ext>
            </a:extLst>
          </p:cNvPr>
          <p:cNvSpPr/>
          <p:nvPr/>
        </p:nvSpPr>
        <p:spPr>
          <a:xfrm>
            <a:off x="3059113" y="2636838"/>
            <a:ext cx="2233612" cy="5048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savci</a:t>
            </a:r>
          </a:p>
        </p:txBody>
      </p:sp>
      <p:sp>
        <p:nvSpPr>
          <p:cNvPr id="21" name="Zaoblený obdélník 20">
            <a:extLst>
              <a:ext uri="{FF2B5EF4-FFF2-40B4-BE49-F238E27FC236}">
                <a16:creationId xmlns:a16="http://schemas.microsoft.com/office/drawing/2014/main" id="{9538976A-48F5-4102-A8B3-5D08D0D94553}"/>
              </a:ext>
            </a:extLst>
          </p:cNvPr>
          <p:cNvSpPr/>
          <p:nvPr/>
        </p:nvSpPr>
        <p:spPr>
          <a:xfrm>
            <a:off x="3563938" y="3213100"/>
            <a:ext cx="2232025" cy="50323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živorodí</a:t>
            </a:r>
          </a:p>
        </p:txBody>
      </p:sp>
      <p:sp>
        <p:nvSpPr>
          <p:cNvPr id="22" name="Zaoblený obdélník 21">
            <a:extLst>
              <a:ext uri="{FF2B5EF4-FFF2-40B4-BE49-F238E27FC236}">
                <a16:creationId xmlns:a16="http://schemas.microsoft.com/office/drawing/2014/main" id="{10B06911-52B4-4953-8971-BF8D487371CD}"/>
              </a:ext>
            </a:extLst>
          </p:cNvPr>
          <p:cNvSpPr/>
          <p:nvPr/>
        </p:nvSpPr>
        <p:spPr>
          <a:xfrm>
            <a:off x="3995738" y="3789363"/>
            <a:ext cx="2232025" cy="503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 err="1">
                <a:solidFill>
                  <a:schemeClr val="tx1"/>
                </a:solidFill>
              </a:rPr>
              <a:t>placentálové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>
            <a:extLst>
              <a:ext uri="{FF2B5EF4-FFF2-40B4-BE49-F238E27FC236}">
                <a16:creationId xmlns:a16="http://schemas.microsoft.com/office/drawing/2014/main" id="{96B78C24-27F3-478F-A32E-A921CF8747DC}"/>
              </a:ext>
            </a:extLst>
          </p:cNvPr>
          <p:cNvSpPr/>
          <p:nvPr/>
        </p:nvSpPr>
        <p:spPr>
          <a:xfrm>
            <a:off x="4572000" y="4365625"/>
            <a:ext cx="2232025" cy="5032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primáti</a:t>
            </a:r>
          </a:p>
        </p:txBody>
      </p:sp>
      <p:sp>
        <p:nvSpPr>
          <p:cNvPr id="24" name="Zaoblený obdélník 23">
            <a:extLst>
              <a:ext uri="{FF2B5EF4-FFF2-40B4-BE49-F238E27FC236}">
                <a16:creationId xmlns:a16="http://schemas.microsoft.com/office/drawing/2014/main" id="{7C098E62-B426-4C9E-865D-B7D6549049E0}"/>
              </a:ext>
            </a:extLst>
          </p:cNvPr>
          <p:cNvSpPr/>
          <p:nvPr/>
        </p:nvSpPr>
        <p:spPr>
          <a:xfrm>
            <a:off x="5003800" y="4941888"/>
            <a:ext cx="2232025" cy="503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 err="1">
                <a:solidFill>
                  <a:schemeClr val="tx1"/>
                </a:solidFill>
              </a:rPr>
              <a:t>Hominidi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5" name="Zaoblený obdélník 24">
            <a:extLst>
              <a:ext uri="{FF2B5EF4-FFF2-40B4-BE49-F238E27FC236}">
                <a16:creationId xmlns:a16="http://schemas.microsoft.com/office/drawing/2014/main" id="{79A5C2F1-4CC3-41DC-BCB1-81FF39F51948}"/>
              </a:ext>
            </a:extLst>
          </p:cNvPr>
          <p:cNvSpPr/>
          <p:nvPr/>
        </p:nvSpPr>
        <p:spPr>
          <a:xfrm>
            <a:off x="5508625" y="5516563"/>
            <a:ext cx="2232025" cy="5048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chemeClr val="tx1"/>
                </a:solidFill>
              </a:rPr>
              <a:t>Homo</a:t>
            </a:r>
          </a:p>
        </p:txBody>
      </p:sp>
      <p:sp>
        <p:nvSpPr>
          <p:cNvPr id="26" name="Zaoblený obdélník 25">
            <a:extLst>
              <a:ext uri="{FF2B5EF4-FFF2-40B4-BE49-F238E27FC236}">
                <a16:creationId xmlns:a16="http://schemas.microsoft.com/office/drawing/2014/main" id="{3D4841C5-3E43-498A-9A95-A87CBFE323DD}"/>
              </a:ext>
            </a:extLst>
          </p:cNvPr>
          <p:cNvSpPr/>
          <p:nvPr/>
        </p:nvSpPr>
        <p:spPr>
          <a:xfrm>
            <a:off x="6011863" y="6092825"/>
            <a:ext cx="2232025" cy="57626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Homo sapiens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F346B3B-9603-4AC9-A655-6E402E09F498}"/>
              </a:ext>
            </a:extLst>
          </p:cNvPr>
          <p:cNvSpPr/>
          <p:nvPr/>
        </p:nvSpPr>
        <p:spPr>
          <a:xfrm>
            <a:off x="4140200" y="6597650"/>
            <a:ext cx="71438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230599E-946C-4565-BA2B-A1A076C2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36750"/>
            <a:ext cx="3384550" cy="462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0447260-9BDD-41F4-82B7-BAB38773CF40}"/>
              </a:ext>
            </a:extLst>
          </p:cNvPr>
          <p:cNvSpPr/>
          <p:nvPr/>
        </p:nvSpPr>
        <p:spPr>
          <a:xfrm>
            <a:off x="1979613" y="260350"/>
            <a:ext cx="5545137" cy="11525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Jak se nazývá autor teorie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„o vzniku a vývoji druhů“?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45BDBEA-6868-418A-8E6F-D32E113510A9}"/>
              </a:ext>
            </a:extLst>
          </p:cNvPr>
          <p:cNvSpPr/>
          <p:nvPr/>
        </p:nvSpPr>
        <p:spPr>
          <a:xfrm>
            <a:off x="3851275" y="4508500"/>
            <a:ext cx="5041900" cy="2016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Charles Darwin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1809–1882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Byl britský přírodovědec a zakladatel evoluční biologie. Evoluční teorii opíral o přírodní výběr a pohlavní výběr. 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34FC8005-C4B1-4527-A99A-375F87147D85}"/>
              </a:ext>
            </a:extLst>
          </p:cNvPr>
          <p:cNvSpPr/>
          <p:nvPr/>
        </p:nvSpPr>
        <p:spPr>
          <a:xfrm>
            <a:off x="3995738" y="1916113"/>
            <a:ext cx="4752975" cy="576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a) </a:t>
            </a:r>
            <a:r>
              <a:rPr lang="cs-CZ" sz="2800" b="1" dirty="0" err="1">
                <a:solidFill>
                  <a:schemeClr val="tx1"/>
                </a:solidFill>
              </a:rPr>
              <a:t>Carl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Linné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9F9BB89D-1157-442B-86F8-AF163E36AE80}"/>
              </a:ext>
            </a:extLst>
          </p:cNvPr>
          <p:cNvSpPr/>
          <p:nvPr/>
        </p:nvSpPr>
        <p:spPr>
          <a:xfrm>
            <a:off x="3995738" y="2565400"/>
            <a:ext cx="4752975" cy="576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b) </a:t>
            </a:r>
            <a:r>
              <a:rPr lang="cs-CZ" sz="2800" b="1" dirty="0" err="1">
                <a:solidFill>
                  <a:schemeClr val="tx1"/>
                </a:solidFill>
              </a:rPr>
              <a:t>Anthony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von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Leeuwenhoek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8314395E-194A-4CA9-8FC3-45EC1B9CAFF2}"/>
              </a:ext>
            </a:extLst>
          </p:cNvPr>
          <p:cNvSpPr/>
          <p:nvPr/>
        </p:nvSpPr>
        <p:spPr>
          <a:xfrm>
            <a:off x="3995738" y="3213100"/>
            <a:ext cx="4752975" cy="576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c) Charles Darwin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C1F32798-F855-4212-A608-C12A8CF3BB4A}"/>
              </a:ext>
            </a:extLst>
          </p:cNvPr>
          <p:cNvSpPr/>
          <p:nvPr/>
        </p:nvSpPr>
        <p:spPr>
          <a:xfrm>
            <a:off x="3995738" y="3860800"/>
            <a:ext cx="4752975" cy="576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d) Gregor </a:t>
            </a:r>
            <a:r>
              <a:rPr lang="cs-CZ" sz="2800" b="1" dirty="0" err="1">
                <a:solidFill>
                  <a:schemeClr val="tx1"/>
                </a:solidFill>
              </a:rPr>
              <a:t>Mendel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129" name="TextovéPole 8">
            <a:extLst>
              <a:ext uri="{FF2B5EF4-FFF2-40B4-BE49-F238E27FC236}">
                <a16:creationId xmlns:a16="http://schemas.microsoft.com/office/drawing/2014/main" id="{1FE82A37-29C4-4C37-B2FD-154C2C27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16113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Obr.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E3E3F08-35C5-43CC-B092-7DC11297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594" r="10527" b="18373"/>
          <a:stretch>
            <a:fillRect/>
          </a:stretch>
        </p:blipFill>
        <p:spPr bwMode="auto">
          <a:xfrm>
            <a:off x="900113" y="765175"/>
            <a:ext cx="70564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22131C08-8F61-4870-A480-0C152C240A0E}"/>
              </a:ext>
            </a:extLst>
          </p:cNvPr>
          <p:cNvSpPr/>
          <p:nvPr/>
        </p:nvSpPr>
        <p:spPr>
          <a:xfrm>
            <a:off x="3492500" y="5732463"/>
            <a:ext cx="2305050" cy="577850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AEGYPTOPITHECUS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3E1B24EF-6EEA-4A78-AB6D-B3AD8AE6749A}"/>
              </a:ext>
            </a:extLst>
          </p:cNvPr>
          <p:cNvSpPr/>
          <p:nvPr/>
        </p:nvSpPr>
        <p:spPr>
          <a:xfrm>
            <a:off x="6227763" y="3284538"/>
            <a:ext cx="2449512" cy="576262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AUSTRALOPITHECUS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3DF140F8-A094-4E0C-9A9A-9DD170709E1B}"/>
              </a:ext>
            </a:extLst>
          </p:cNvPr>
          <p:cNvSpPr/>
          <p:nvPr/>
        </p:nvSpPr>
        <p:spPr>
          <a:xfrm>
            <a:off x="7596188" y="1628775"/>
            <a:ext cx="1081087" cy="576263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b="1">
                <a:latin typeface="Calibri" panose="020F0502020204030204" pitchFamily="34" charset="0"/>
              </a:rPr>
              <a:t>LIDÉ </a:t>
            </a:r>
            <a:r>
              <a:rPr lang="cs-CZ" altLang="cs-CZ" sz="2000" b="1">
                <a:cs typeface="Arial" panose="020B0604020202020204" pitchFamily="34" charset="0"/>
              </a:rPr>
              <a:t>‒</a:t>
            </a:r>
            <a:r>
              <a:rPr lang="cs-CZ" altLang="cs-CZ" sz="2000" b="1">
                <a:latin typeface="Calibri" panose="020F0502020204030204" pitchFamily="34" charset="0"/>
              </a:rPr>
              <a:t> HOMO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A3DC06B4-04D1-4491-B376-F37A01C4D7E4}"/>
              </a:ext>
            </a:extLst>
          </p:cNvPr>
          <p:cNvSpPr/>
          <p:nvPr/>
        </p:nvSpPr>
        <p:spPr>
          <a:xfrm>
            <a:off x="2484438" y="2060575"/>
            <a:ext cx="1584325" cy="576263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LIDOOPI</a:t>
            </a:r>
          </a:p>
        </p:txBody>
      </p:sp>
      <p:sp>
        <p:nvSpPr>
          <p:cNvPr id="10247" name="TextovéPole 7">
            <a:extLst>
              <a:ext uri="{FF2B5EF4-FFF2-40B4-BE49-F238E27FC236}">
                <a16:creationId xmlns:a16="http://schemas.microsoft.com/office/drawing/2014/main" id="{57F21BA1-6991-4FBD-99C6-AAB283FC6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732463"/>
            <a:ext cx="259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Společný předek lidoopů a lidí.</a:t>
            </a:r>
          </a:p>
        </p:txBody>
      </p:sp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3B6D8543-02DA-47EB-BD3D-1CDAE5A76227}"/>
              </a:ext>
            </a:extLst>
          </p:cNvPr>
          <p:cNvSpPr/>
          <p:nvPr/>
        </p:nvSpPr>
        <p:spPr>
          <a:xfrm>
            <a:off x="179388" y="6021388"/>
            <a:ext cx="2305050" cy="4333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Starší třetihory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2DCD6606-E9CE-49D7-8DF2-A16EF655EE3D}"/>
              </a:ext>
            </a:extLst>
          </p:cNvPr>
          <p:cNvSpPr/>
          <p:nvPr/>
        </p:nvSpPr>
        <p:spPr>
          <a:xfrm>
            <a:off x="179388" y="4508500"/>
            <a:ext cx="2305050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Mladší třetihory</a:t>
            </a:r>
          </a:p>
        </p:txBody>
      </p:sp>
      <p:sp>
        <p:nvSpPr>
          <p:cNvPr id="11" name="Zaoblený obdélník 10">
            <a:extLst>
              <a:ext uri="{FF2B5EF4-FFF2-40B4-BE49-F238E27FC236}">
                <a16:creationId xmlns:a16="http://schemas.microsoft.com/office/drawing/2014/main" id="{B5D4C18F-9DDE-422F-98AC-942226717CA1}"/>
              </a:ext>
            </a:extLst>
          </p:cNvPr>
          <p:cNvSpPr/>
          <p:nvPr/>
        </p:nvSpPr>
        <p:spPr>
          <a:xfrm>
            <a:off x="179388" y="3357563"/>
            <a:ext cx="2305050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Čtvrtohory</a:t>
            </a:r>
          </a:p>
        </p:txBody>
      </p:sp>
      <p:sp>
        <p:nvSpPr>
          <p:cNvPr id="10251" name="TextovéPole 11">
            <a:extLst>
              <a:ext uri="{FF2B5EF4-FFF2-40B4-BE49-F238E27FC236}">
                <a16:creationId xmlns:a16="http://schemas.microsoft.com/office/drawing/2014/main" id="{432A6357-4298-4C4B-BEAB-10BE917B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7950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40 000 000 let</a:t>
            </a:r>
          </a:p>
        </p:txBody>
      </p:sp>
      <p:sp>
        <p:nvSpPr>
          <p:cNvPr id="10252" name="TextovéPole 12">
            <a:extLst>
              <a:ext uri="{FF2B5EF4-FFF2-40B4-BE49-F238E27FC236}">
                <a16:creationId xmlns:a16="http://schemas.microsoft.com/office/drawing/2014/main" id="{86549167-2328-4C80-B726-F1665251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941888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12 500 000 let</a:t>
            </a:r>
          </a:p>
        </p:txBody>
      </p:sp>
      <p:sp>
        <p:nvSpPr>
          <p:cNvPr id="10253" name="TextovéPole 13">
            <a:extLst>
              <a:ext uri="{FF2B5EF4-FFF2-40B4-BE49-F238E27FC236}">
                <a16:creationId xmlns:a16="http://schemas.microsoft.com/office/drawing/2014/main" id="{099736AB-C2F9-4B32-BE85-1CB3B215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89363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3 500 let</a:t>
            </a:r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3AC50DCD-2877-43C6-AA9F-9E3855472826}"/>
              </a:ext>
            </a:extLst>
          </p:cNvPr>
          <p:cNvSpPr/>
          <p:nvPr/>
        </p:nvSpPr>
        <p:spPr>
          <a:xfrm>
            <a:off x="179388" y="188913"/>
            <a:ext cx="8713787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Schematický přehled vývoje </a:t>
            </a:r>
            <a:r>
              <a:rPr lang="cs-CZ" sz="3200" b="1" dirty="0" err="1">
                <a:solidFill>
                  <a:schemeClr val="tx1"/>
                </a:solidFill>
              </a:rPr>
              <a:t>lidoopů</a:t>
            </a:r>
            <a:r>
              <a:rPr lang="cs-CZ" sz="3200" b="1" dirty="0">
                <a:solidFill>
                  <a:schemeClr val="tx1"/>
                </a:solidFill>
              </a:rPr>
              <a:t> a lidí </a:t>
            </a:r>
          </a:p>
        </p:txBody>
      </p:sp>
      <p:sp>
        <p:nvSpPr>
          <p:cNvPr id="10255" name="TextovéPole 14">
            <a:extLst>
              <a:ext uri="{FF2B5EF4-FFF2-40B4-BE49-F238E27FC236}">
                <a16:creationId xmlns:a16="http://schemas.microsoft.com/office/drawing/2014/main" id="{B1395535-0FC0-4EB9-BD29-218D8BD63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636838"/>
            <a:ext cx="1584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Nejsou předchůdci člověka.</a:t>
            </a:r>
          </a:p>
        </p:txBody>
      </p:sp>
      <p:sp>
        <p:nvSpPr>
          <p:cNvPr id="10256" name="TextovéPole 15">
            <a:extLst>
              <a:ext uri="{FF2B5EF4-FFF2-40B4-BE49-F238E27FC236}">
                <a16:creationId xmlns:a16="http://schemas.microsoft.com/office/drawing/2014/main" id="{5BF46FEC-FAAC-439A-8E6B-ED128E43E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Obr. 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extLst>
              <a:ext uri="{FF2B5EF4-FFF2-40B4-BE49-F238E27FC236}">
                <a16:creationId xmlns:a16="http://schemas.microsoft.com/office/drawing/2014/main" id="{85F26AC6-232F-4C34-9B31-AC705DD57EEF}"/>
              </a:ext>
            </a:extLst>
          </p:cNvPr>
          <p:cNvSpPr/>
          <p:nvPr/>
        </p:nvSpPr>
        <p:spPr>
          <a:xfrm>
            <a:off x="250825" y="188913"/>
            <a:ext cx="8713788" cy="503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Člověk prošel během své existence dvěma vývojovými fázemi:</a:t>
            </a:r>
          </a:p>
        </p:txBody>
      </p:sp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A0B15745-323E-47A7-947F-71FF00D1ED3C}"/>
              </a:ext>
            </a:extLst>
          </p:cNvPr>
          <p:cNvSpPr/>
          <p:nvPr/>
        </p:nvSpPr>
        <p:spPr>
          <a:xfrm>
            <a:off x="539750" y="1700213"/>
            <a:ext cx="2160588" cy="5048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HOMINIZACE</a:t>
            </a:r>
          </a:p>
        </p:txBody>
      </p:sp>
      <p:sp>
        <p:nvSpPr>
          <p:cNvPr id="4" name="Zaoblený obdélník 3">
            <a:extLst>
              <a:ext uri="{FF2B5EF4-FFF2-40B4-BE49-F238E27FC236}">
                <a16:creationId xmlns:a16="http://schemas.microsoft.com/office/drawing/2014/main" id="{ED5AD9D9-E9E0-4991-9932-D249F63A1728}"/>
              </a:ext>
            </a:extLst>
          </p:cNvPr>
          <p:cNvSpPr/>
          <p:nvPr/>
        </p:nvSpPr>
        <p:spPr>
          <a:xfrm>
            <a:off x="6516688" y="1700213"/>
            <a:ext cx="2159000" cy="5048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SAPIENTACE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8587923-C128-4A2A-A2C9-08BE078F1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57450"/>
            <a:ext cx="50419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Je proces, který zahrnuje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vývojové změny v tělesné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stavbě člověka: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>
                <a:latin typeface="Arial" panose="020B0604020202020204" pitchFamily="34" charset="0"/>
              </a:rPr>
              <a:t>  Napřimování postavy, chůze  po dvou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 končetinách = bipedie.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>
                <a:latin typeface="Arial" panose="020B0604020202020204" pitchFamily="34" charset="0"/>
              </a:rPr>
              <a:t>  Zploštění hrudníku, lepší pohyblivost horní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 končetiny, uchopovací schopnost, jemná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 práce ruky.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>
                <a:latin typeface="Arial" panose="020B0604020202020204" pitchFamily="34" charset="0"/>
              </a:rPr>
              <a:t>   Lebka – zvětšování mozkovny, zmenšení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      špičáků.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54F13B-114D-4690-9FAB-1A86D8464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2492375"/>
            <a:ext cx="3962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Je proces psychických</a:t>
            </a:r>
            <a:br>
              <a:rPr lang="cs-CZ" altLang="cs-CZ" sz="2400">
                <a:latin typeface="Arial" panose="020B0604020202020204" pitchFamily="34" charset="0"/>
              </a:rPr>
            </a:br>
            <a:r>
              <a:rPr lang="cs-CZ" altLang="cs-CZ" sz="2400">
                <a:latin typeface="Arial" panose="020B0604020202020204" pitchFamily="34" charset="0"/>
              </a:rPr>
              <a:t>a sociálních změn: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 Zvětšování mozku,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členitost mozkové kůry.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 Rozvoj rozumových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schopností, artikulované řeči.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 Pudy se měnily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na uvědomělé chování.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CC4EDE2F-FD5D-4BDB-B05E-FA01E207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36613"/>
            <a:ext cx="31448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ovéPole 7">
            <a:extLst>
              <a:ext uri="{FF2B5EF4-FFF2-40B4-BE49-F238E27FC236}">
                <a16:creationId xmlns:a16="http://schemas.microsoft.com/office/drawing/2014/main" id="{D3DCDF64-6227-4FEC-8294-FD4F47839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836613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Obr.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FF530C7-FA3B-4C7D-93FD-D7336C36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6466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>
            <a:extLst>
              <a:ext uri="{FF2B5EF4-FFF2-40B4-BE49-F238E27FC236}">
                <a16:creationId xmlns:a16="http://schemas.microsoft.com/office/drawing/2014/main" id="{13ADC3B4-4BA8-434E-AAAE-64A722F72E56}"/>
              </a:ext>
            </a:extLst>
          </p:cNvPr>
          <p:cNvSpPr/>
          <p:nvPr/>
        </p:nvSpPr>
        <p:spPr>
          <a:xfrm>
            <a:off x="179388" y="188913"/>
            <a:ext cx="8713787" cy="503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ÚKOL: Porovnej tělesné znaky člověka a </a:t>
            </a:r>
            <a:r>
              <a:rPr lang="cs-CZ" sz="3200" b="1" dirty="0" err="1">
                <a:solidFill>
                  <a:schemeClr val="tx1"/>
                </a:solidFill>
              </a:rPr>
              <a:t>lidoopa</a:t>
            </a:r>
            <a:r>
              <a:rPr lang="cs-CZ" sz="32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89635C-3D13-48F7-8057-B50F2550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3525"/>
            <a:ext cx="644366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vzpřímení postavy (zakřivení páteře),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jiný tvar ruky, změna chodidel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(palec není protistojný),</a:t>
            </a:r>
            <a:br>
              <a:rPr lang="cs-CZ" altLang="cs-CZ" sz="2000">
                <a:latin typeface="Arial" panose="020B0604020202020204" pitchFamily="34" charset="0"/>
              </a:rPr>
            </a:b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pohyblivý ramenní kloub,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hrudník plošší,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 vytvoření klenby nožní a patního hrbolu,</a:t>
            </a:r>
            <a:br>
              <a:rPr lang="cs-CZ" altLang="cs-CZ" sz="2000">
                <a:latin typeface="Arial" panose="020B0604020202020204" pitchFamily="34" charset="0"/>
              </a:rPr>
            </a:b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Arial" panose="020B0604020202020204" pitchFamily="34" charset="0"/>
              </a:rPr>
              <a:t> změny na lebce: větší mozkovna,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klenuté kolmé čelo, zmenšení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nadočnicových oblouků,</a:t>
            </a:r>
            <a:br>
              <a:rPr lang="cs-CZ" altLang="cs-CZ" sz="2000">
                <a:latin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</a:rPr>
              <a:t>   zkrácení nosní dutiny,rozevření ústního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oblouku,špičáky méně mohutné, týlní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oblouk posunut na spodinu lebeční.</a:t>
            </a: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43BF331E-1816-465D-993F-DD8D54C2DBB8}"/>
              </a:ext>
            </a:extLst>
          </p:cNvPr>
          <p:cNvSpPr/>
          <p:nvPr/>
        </p:nvSpPr>
        <p:spPr>
          <a:xfrm>
            <a:off x="1476375" y="981075"/>
            <a:ext cx="2159000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Lidské znaky:</a:t>
            </a:r>
          </a:p>
        </p:txBody>
      </p:sp>
      <p:sp>
        <p:nvSpPr>
          <p:cNvPr id="12294" name="TextovéPole 5">
            <a:extLst>
              <a:ext uri="{FF2B5EF4-FFF2-40B4-BE49-F238E27FC236}">
                <a16:creationId xmlns:a16="http://schemas.microsoft.com/office/drawing/2014/main" id="{A856033A-5250-4D8E-8D51-0F8BEE33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2372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kostra člověka</a:t>
            </a:r>
          </a:p>
        </p:txBody>
      </p:sp>
      <p:sp>
        <p:nvSpPr>
          <p:cNvPr id="12295" name="TextovéPole 6">
            <a:extLst>
              <a:ext uri="{FF2B5EF4-FFF2-40B4-BE49-F238E27FC236}">
                <a16:creationId xmlns:a16="http://schemas.microsoft.com/office/drawing/2014/main" id="{D555A08D-FC5C-4197-B766-979F7578B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23728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kostra gorily</a:t>
            </a:r>
          </a:p>
        </p:txBody>
      </p:sp>
      <p:sp>
        <p:nvSpPr>
          <p:cNvPr id="12296" name="TextovéPole 7">
            <a:extLst>
              <a:ext uri="{FF2B5EF4-FFF2-40B4-BE49-F238E27FC236}">
                <a16:creationId xmlns:a16="http://schemas.microsoft.com/office/drawing/2014/main" id="{D152480F-2A3D-4E83-A456-72E12101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838" y="836613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Obr.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1328</Words>
  <Application>Microsoft Office PowerPoint</Application>
  <PresentationFormat>Předvádění na obrazovce (4:3)</PresentationFormat>
  <Paragraphs>267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sady Office</vt:lpstr>
      <vt:lpstr>KOTROLA DÚ</vt:lpstr>
      <vt:lpstr>OPAKOVÁNÍ ETOLOGIE VROZENÉ                            ZÍSKANÉ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Původ a vývoj člověka (zápis)</vt:lpstr>
      <vt:lpstr>DÚ Z ONLINE HODINY STR. 43-44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Původ a vývoj člověka</dc:title>
  <dc:creator>Mgr. Martina Kršková</dc:creator>
  <dc:description>Autorem materiálu a všech jeho částí, není-li uvedeno jinak, je Mgr. Martina Kršková.
Dostupné z Metodického portálu www.rvp.cz; ISSN 1802-4785, financovaného z ESF a státního rozpočtu ČR. 
Provozuje národní ústav pro vzdělávání, školské poradenské zařízení a zařízení 
pro další vzdělávání pedagogických pracovníků (NÚV).</dc:description>
  <cp:lastModifiedBy>Zbyněk Koláčný</cp:lastModifiedBy>
  <cp:revision>101</cp:revision>
  <dcterms:created xsi:type="dcterms:W3CDTF">2011-09-24T08:00:20Z</dcterms:created>
  <dcterms:modified xsi:type="dcterms:W3CDTF">2021-02-03T08:43:15Z</dcterms:modified>
</cp:coreProperties>
</file>